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60"/>
  </p:notesMasterIdLst>
  <p:sldIdLst>
    <p:sldId id="256" r:id="rId2"/>
    <p:sldId id="372" r:id="rId3"/>
    <p:sldId id="374" r:id="rId4"/>
    <p:sldId id="489" r:id="rId5"/>
    <p:sldId id="490" r:id="rId6"/>
    <p:sldId id="491" r:id="rId7"/>
    <p:sldId id="492" r:id="rId8"/>
    <p:sldId id="493" r:id="rId9"/>
    <p:sldId id="494"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6" r:id="rId30"/>
    <p:sldId id="515" r:id="rId31"/>
    <p:sldId id="517" r:id="rId32"/>
    <p:sldId id="518" r:id="rId33"/>
    <p:sldId id="519" r:id="rId34"/>
    <p:sldId id="520" r:id="rId35"/>
    <p:sldId id="521" r:id="rId36"/>
    <p:sldId id="522" r:id="rId37"/>
    <p:sldId id="523" r:id="rId38"/>
    <p:sldId id="524" r:id="rId39"/>
    <p:sldId id="525" r:id="rId40"/>
    <p:sldId id="526" r:id="rId41"/>
    <p:sldId id="527" r:id="rId42"/>
    <p:sldId id="528" r:id="rId43"/>
    <p:sldId id="529" r:id="rId44"/>
    <p:sldId id="530" r:id="rId45"/>
    <p:sldId id="531" r:id="rId46"/>
    <p:sldId id="532" r:id="rId47"/>
    <p:sldId id="533" r:id="rId48"/>
    <p:sldId id="534" r:id="rId49"/>
    <p:sldId id="535" r:id="rId50"/>
    <p:sldId id="536" r:id="rId51"/>
    <p:sldId id="537" r:id="rId52"/>
    <p:sldId id="538" r:id="rId53"/>
    <p:sldId id="539" r:id="rId54"/>
    <p:sldId id="540" r:id="rId55"/>
    <p:sldId id="541" r:id="rId56"/>
    <p:sldId id="542" r:id="rId57"/>
    <p:sldId id="543" r:id="rId58"/>
    <p:sldId id="36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372"/>
            <p14:sldId id="374"/>
            <p14:sldId id="489"/>
            <p14:sldId id="490"/>
            <p14:sldId id="491"/>
            <p14:sldId id="492"/>
            <p14:sldId id="493"/>
            <p14:sldId id="494"/>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6"/>
            <p14:sldId id="515"/>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36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E4A"/>
    <a:srgbClr val="0E3958"/>
    <a:srgbClr val="81C2FF"/>
    <a:srgbClr val="2774B2"/>
    <a:srgbClr val="1C598E"/>
    <a:srgbClr val="2B8FDC"/>
    <a:srgbClr val="742E1E"/>
    <a:srgbClr val="277BBE"/>
    <a:srgbClr val="0E385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04" autoAdjust="0"/>
    <p:restoredTop sz="80049" autoAdjust="0"/>
  </p:normalViewPr>
  <p:slideViewPr>
    <p:cSldViewPr snapToGrid="0" snapToObjects="1">
      <p:cViewPr varScale="1">
        <p:scale>
          <a:sx n="80" d="100"/>
          <a:sy n="80" d="100"/>
        </p:scale>
        <p:origin x="30" y="30"/>
      </p:cViewPr>
      <p:guideLst>
        <p:guide orient="horz" pos="2183"/>
        <p:guide pos="3840"/>
      </p:guideLst>
    </p:cSldViewPr>
  </p:slideViewPr>
  <p:outlineViewPr>
    <p:cViewPr>
      <p:scale>
        <a:sx n="33" d="100"/>
        <a:sy n="33" d="100"/>
      </p:scale>
      <p:origin x="0" y="-10854"/>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82997-AA29-4AD9-A9D7-3AA15F5C6807}" type="datetimeFigureOut">
              <a:rPr lang="zh-CN" altLang="en-US" smtClean="0"/>
              <a:t>2018/12/11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63D8-9002-46BC-9C56-6324E4F3F63C}" type="slidenum">
              <a:rPr lang="zh-CN" altLang="en-US" smtClean="0"/>
              <a:t>‹#›</a:t>
            </a:fld>
            <a:endParaRPr lang="zh-CN" altLang="en-US"/>
          </a:p>
        </p:txBody>
      </p:sp>
    </p:spTree>
    <p:extLst>
      <p:ext uri="{BB962C8B-B14F-4D97-AF65-F5344CB8AC3E}">
        <p14:creationId xmlns:p14="http://schemas.microsoft.com/office/powerpoint/2010/main" val="20940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4</a:t>
            </a:fld>
            <a:endParaRPr lang="zh-CN" altLang="en-US"/>
          </a:p>
        </p:txBody>
      </p:sp>
    </p:spTree>
    <p:extLst>
      <p:ext uri="{BB962C8B-B14F-4D97-AF65-F5344CB8AC3E}">
        <p14:creationId xmlns:p14="http://schemas.microsoft.com/office/powerpoint/2010/main" val="9500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25</a:t>
            </a:fld>
            <a:endParaRPr lang="zh-CN" altLang="en-US"/>
          </a:p>
        </p:txBody>
      </p:sp>
    </p:spTree>
    <p:extLst>
      <p:ext uri="{BB962C8B-B14F-4D97-AF65-F5344CB8AC3E}">
        <p14:creationId xmlns:p14="http://schemas.microsoft.com/office/powerpoint/2010/main" val="24555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26</a:t>
            </a:fld>
            <a:endParaRPr lang="zh-CN" altLang="en-US"/>
          </a:p>
        </p:txBody>
      </p:sp>
    </p:spTree>
    <p:extLst>
      <p:ext uri="{BB962C8B-B14F-4D97-AF65-F5344CB8AC3E}">
        <p14:creationId xmlns:p14="http://schemas.microsoft.com/office/powerpoint/2010/main" val="223788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33</a:t>
            </a:fld>
            <a:endParaRPr lang="zh-CN" altLang="en-US"/>
          </a:p>
        </p:txBody>
      </p:sp>
    </p:spTree>
    <p:extLst>
      <p:ext uri="{BB962C8B-B14F-4D97-AF65-F5344CB8AC3E}">
        <p14:creationId xmlns:p14="http://schemas.microsoft.com/office/powerpoint/2010/main" val="85412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34</a:t>
            </a:fld>
            <a:endParaRPr lang="zh-CN" altLang="en-US"/>
          </a:p>
        </p:txBody>
      </p:sp>
    </p:spTree>
    <p:extLst>
      <p:ext uri="{BB962C8B-B14F-4D97-AF65-F5344CB8AC3E}">
        <p14:creationId xmlns:p14="http://schemas.microsoft.com/office/powerpoint/2010/main" val="352830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Yet, their work has two main limitations</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36</a:t>
            </a:fld>
            <a:endParaRPr lang="zh-CN" altLang="en-US"/>
          </a:p>
        </p:txBody>
      </p:sp>
    </p:spTree>
    <p:extLst>
      <p:ext uri="{BB962C8B-B14F-4D97-AF65-F5344CB8AC3E}">
        <p14:creationId xmlns:p14="http://schemas.microsoft.com/office/powerpoint/2010/main" val="1331288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38</a:t>
            </a:fld>
            <a:endParaRPr lang="zh-CN" altLang="en-US"/>
          </a:p>
        </p:txBody>
      </p:sp>
    </p:spTree>
    <p:extLst>
      <p:ext uri="{BB962C8B-B14F-4D97-AF65-F5344CB8AC3E}">
        <p14:creationId xmlns:p14="http://schemas.microsoft.com/office/powerpoint/2010/main" val="4021057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39</a:t>
            </a:fld>
            <a:endParaRPr lang="zh-CN" altLang="en-US"/>
          </a:p>
        </p:txBody>
      </p:sp>
    </p:spTree>
    <p:extLst>
      <p:ext uri="{BB962C8B-B14F-4D97-AF65-F5344CB8AC3E}">
        <p14:creationId xmlns:p14="http://schemas.microsoft.com/office/powerpoint/2010/main" val="4224540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41</a:t>
            </a:fld>
            <a:endParaRPr lang="zh-CN" altLang="en-US"/>
          </a:p>
        </p:txBody>
      </p:sp>
    </p:spTree>
    <p:extLst>
      <p:ext uri="{BB962C8B-B14F-4D97-AF65-F5344CB8AC3E}">
        <p14:creationId xmlns:p14="http://schemas.microsoft.com/office/powerpoint/2010/main" val="826581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52</a:t>
            </a:fld>
            <a:endParaRPr lang="zh-CN" altLang="en-US"/>
          </a:p>
        </p:txBody>
      </p:sp>
    </p:spTree>
    <p:extLst>
      <p:ext uri="{BB962C8B-B14F-4D97-AF65-F5344CB8AC3E}">
        <p14:creationId xmlns:p14="http://schemas.microsoft.com/office/powerpoint/2010/main" val="1908673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More results can be referred to my proposal</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53</a:t>
            </a:fld>
            <a:endParaRPr lang="zh-CN" altLang="en-US"/>
          </a:p>
        </p:txBody>
      </p:sp>
    </p:spTree>
    <p:extLst>
      <p:ext uri="{BB962C8B-B14F-4D97-AF65-F5344CB8AC3E}">
        <p14:creationId xmlns:p14="http://schemas.microsoft.com/office/powerpoint/2010/main" val="362777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https://www.techhive.com/article/3253952/home-tech/best-alexa-smart-home-devices.html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https://www.youtube.com/watch?v=FEr9D2glDXA</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a:t>
            </a:fld>
            <a:endParaRPr lang="zh-CN" altLang="en-US"/>
          </a:p>
        </p:txBody>
      </p:sp>
    </p:spTree>
    <p:extLst>
      <p:ext uri="{BB962C8B-B14F-4D97-AF65-F5344CB8AC3E}">
        <p14:creationId xmlns:p14="http://schemas.microsoft.com/office/powerpoint/2010/main" val="345913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2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13</a:t>
            </a:fld>
            <a:endParaRPr lang="zh-CN" altLang="en-US"/>
          </a:p>
        </p:txBody>
      </p:sp>
    </p:spTree>
    <p:extLst>
      <p:ext uri="{BB962C8B-B14F-4D97-AF65-F5344CB8AC3E}">
        <p14:creationId xmlns:p14="http://schemas.microsoft.com/office/powerpoint/2010/main" val="3856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14</a:t>
            </a:fld>
            <a:endParaRPr lang="zh-CN" altLang="en-US"/>
          </a:p>
        </p:txBody>
      </p:sp>
    </p:spTree>
    <p:extLst>
      <p:ext uri="{BB962C8B-B14F-4D97-AF65-F5344CB8AC3E}">
        <p14:creationId xmlns:p14="http://schemas.microsoft.com/office/powerpoint/2010/main" val="9793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15</a:t>
            </a:fld>
            <a:endParaRPr lang="zh-CN" altLang="en-US"/>
          </a:p>
        </p:txBody>
      </p:sp>
    </p:spTree>
    <p:extLst>
      <p:ext uri="{BB962C8B-B14F-4D97-AF65-F5344CB8AC3E}">
        <p14:creationId xmlns:p14="http://schemas.microsoft.com/office/powerpoint/2010/main" val="33963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16</a:t>
            </a:fld>
            <a:endParaRPr lang="zh-CN" altLang="en-US"/>
          </a:p>
        </p:txBody>
      </p:sp>
    </p:spTree>
    <p:extLst>
      <p:ext uri="{BB962C8B-B14F-4D97-AF65-F5344CB8AC3E}">
        <p14:creationId xmlns:p14="http://schemas.microsoft.com/office/powerpoint/2010/main" val="327526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20</a:t>
            </a:fld>
            <a:endParaRPr lang="zh-CN" altLang="en-US"/>
          </a:p>
        </p:txBody>
      </p:sp>
    </p:spTree>
    <p:extLst>
      <p:ext uri="{BB962C8B-B14F-4D97-AF65-F5344CB8AC3E}">
        <p14:creationId xmlns:p14="http://schemas.microsoft.com/office/powerpoint/2010/main" val="386629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21</a:t>
            </a:fld>
            <a:endParaRPr lang="zh-CN" altLang="en-US"/>
          </a:p>
        </p:txBody>
      </p:sp>
    </p:spTree>
    <p:extLst>
      <p:ext uri="{BB962C8B-B14F-4D97-AF65-F5344CB8AC3E}">
        <p14:creationId xmlns:p14="http://schemas.microsoft.com/office/powerpoint/2010/main" val="24655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22</a:t>
            </a:fld>
            <a:endParaRPr lang="zh-CN" altLang="en-US"/>
          </a:p>
        </p:txBody>
      </p:sp>
    </p:spTree>
    <p:extLst>
      <p:ext uri="{BB962C8B-B14F-4D97-AF65-F5344CB8AC3E}">
        <p14:creationId xmlns:p14="http://schemas.microsoft.com/office/powerpoint/2010/main" val="10927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6209" y="1133300"/>
            <a:ext cx="725903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86209" y="3804519"/>
            <a:ext cx="725903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单击以编辑母版副标题样式</a:t>
            </a:r>
            <a:endParaRPr lang="en-US" dirty="0"/>
          </a:p>
        </p:txBody>
      </p:sp>
      <p:pic>
        <p:nvPicPr>
          <p:cNvPr id="6" name="Picture 5">
            <a:extLst>
              <a:ext uri="{FF2B5EF4-FFF2-40B4-BE49-F238E27FC236}">
                <a16:creationId xmlns:a16="http://schemas.microsoft.com/office/drawing/2014/main" id="{9AE65AD2-2FE9-9642-BD7C-5D33591E269D}"/>
              </a:ext>
            </a:extLst>
          </p:cNvPr>
          <p:cNvPicPr>
            <a:picLocks noChangeAspect="1"/>
          </p:cNvPicPr>
          <p:nvPr userDrawn="1"/>
        </p:nvPicPr>
        <p:blipFill>
          <a:blip r:embed="rId2"/>
          <a:stretch>
            <a:fillRect/>
          </a:stretch>
        </p:blipFill>
        <p:spPr>
          <a:xfrm>
            <a:off x="309066" y="227352"/>
            <a:ext cx="1878963" cy="1428012"/>
          </a:xfrm>
          <a:prstGeom prst="rect">
            <a:avLst/>
          </a:prstGeom>
        </p:spPr>
      </p:pic>
      <p:sp>
        <p:nvSpPr>
          <p:cNvPr id="4" name="Parallelogram 3">
            <a:extLst>
              <a:ext uri="{FF2B5EF4-FFF2-40B4-BE49-F238E27FC236}">
                <a16:creationId xmlns:a16="http://schemas.microsoft.com/office/drawing/2014/main" id="{856CA26F-E9D6-EC40-9135-A9891E0E0DC1}"/>
              </a:ext>
            </a:extLst>
          </p:cNvPr>
          <p:cNvSpPr/>
          <p:nvPr userDrawn="1"/>
        </p:nvSpPr>
        <p:spPr>
          <a:xfrm>
            <a:off x="6335486" y="62784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6237514" y="3921490"/>
            <a:ext cx="7913912" cy="294737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595448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5AB18E6-357C-6941-A10B-758B985FCA85}"/>
              </a:ext>
            </a:extLst>
          </p:cNvPr>
          <p:cNvSpPr/>
          <p:nvPr userDrawn="1"/>
        </p:nvSpPr>
        <p:spPr>
          <a:xfrm>
            <a:off x="8941980" y="3304894"/>
            <a:ext cx="4148723" cy="355310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56CA26F-E9D6-EC40-9135-A9891E0E0DC1}"/>
              </a:ext>
            </a:extLst>
          </p:cNvPr>
          <p:cNvSpPr/>
          <p:nvPr userDrawn="1"/>
        </p:nvSpPr>
        <p:spPr>
          <a:xfrm>
            <a:off x="-2171801" y="58212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2188029" y="5568955"/>
            <a:ext cx="3582915" cy="133438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C5B685-B487-0549-A4A7-1747033AD74F}"/>
              </a:ext>
            </a:extLst>
          </p:cNvPr>
          <p:cNvSpPr/>
          <p:nvPr userDrawn="1"/>
        </p:nvSpPr>
        <p:spPr>
          <a:xfrm>
            <a:off x="2025512" y="6358360"/>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358C1392-BBCA-CD4A-BBB7-EFC851F721CD}"/>
              </a:ext>
            </a:extLst>
          </p:cNvPr>
          <p:cNvSpPr/>
          <p:nvPr userDrawn="1"/>
        </p:nvSpPr>
        <p:spPr>
          <a:xfrm>
            <a:off x="3391355" y="6012615"/>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1C8EBFAC-9E6F-7142-8DB0-6B2FCEB3A078}"/>
              </a:ext>
            </a:extLst>
          </p:cNvPr>
          <p:cNvSpPr/>
          <p:nvPr userDrawn="1"/>
        </p:nvSpPr>
        <p:spPr>
          <a:xfrm>
            <a:off x="-428076" y="6215001"/>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7382B9C-D296-C648-B104-81269BB0C8B6}"/>
              </a:ext>
            </a:extLst>
          </p:cNvPr>
          <p:cNvSpPr/>
          <p:nvPr userDrawn="1"/>
        </p:nvSpPr>
        <p:spPr>
          <a:xfrm>
            <a:off x="9664004" y="5599741"/>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FB08405-EE64-114F-9CA1-350F59E99F67}"/>
              </a:ext>
            </a:extLst>
          </p:cNvPr>
          <p:cNvSpPr/>
          <p:nvPr userDrawn="1"/>
        </p:nvSpPr>
        <p:spPr>
          <a:xfrm>
            <a:off x="7588196" y="6028008"/>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9392365-BBCB-7C43-BD97-7F0D8D71CB83}"/>
              </a:ext>
            </a:extLst>
          </p:cNvPr>
          <p:cNvPicPr>
            <a:picLocks noChangeAspect="1"/>
          </p:cNvPicPr>
          <p:nvPr userDrawn="1"/>
        </p:nvPicPr>
        <p:blipFill>
          <a:blip r:embed="rId2"/>
          <a:stretch>
            <a:fillRect/>
          </a:stretch>
        </p:blipFill>
        <p:spPr>
          <a:xfrm>
            <a:off x="309066" y="227352"/>
            <a:ext cx="1878963" cy="1428012"/>
          </a:xfrm>
          <a:prstGeom prst="rect">
            <a:avLst/>
          </a:prstGeom>
        </p:spPr>
      </p:pic>
    </p:spTree>
    <p:extLst>
      <p:ext uri="{BB962C8B-B14F-4D97-AF65-F5344CB8AC3E}">
        <p14:creationId xmlns:p14="http://schemas.microsoft.com/office/powerpoint/2010/main" val="24993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9B57C4-A4AE-4EFC-9995-175D0E8089B6}"/>
              </a:ext>
            </a:extLst>
          </p:cNvPr>
          <p:cNvSpPr>
            <a:spLocks noGrp="1"/>
          </p:cNvSpPr>
          <p:nvPr>
            <p:ph type="dt" sz="half" idx="10"/>
          </p:nvPr>
        </p:nvSpPr>
        <p:spPr/>
        <p:txBody>
          <a:bodyPr/>
          <a:lstStyle/>
          <a:p>
            <a:fld id="{FAAD2401-12CA-AF48-9327-81DACDCB6833}" type="datetime1">
              <a:rPr lang="en-US" altLang="zh-CN" smtClean="0"/>
              <a:t>12/11/2018</a:t>
            </a:fld>
            <a:endParaRPr lang="zh-CN" altLang="en-US"/>
          </a:p>
        </p:txBody>
      </p:sp>
      <p:sp>
        <p:nvSpPr>
          <p:cNvPr id="3" name="页脚占位符 2">
            <a:extLst>
              <a:ext uri="{FF2B5EF4-FFF2-40B4-BE49-F238E27FC236}">
                <a16:creationId xmlns:a16="http://schemas.microsoft.com/office/drawing/2014/main" id="{FEB35650-217A-4FF4-B136-614C5BE6C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257B10-63CC-4DF4-B672-AC57D2CE8544}"/>
              </a:ext>
            </a:extLst>
          </p:cNvPr>
          <p:cNvSpPr>
            <a:spLocks noGrp="1"/>
          </p:cNvSpPr>
          <p:nvPr>
            <p:ph type="sldNum" sz="quarter" idx="12"/>
          </p:nvPr>
        </p:nvSpPr>
        <p:spPr/>
        <p:txBody>
          <a:bodyPr/>
          <a:lstStyle/>
          <a:p>
            <a:fld id="{12633BAD-9368-460B-83A5-8FA1CBAFC089}" type="slidenum">
              <a:rPr lang="zh-CN" altLang="en-US" smtClean="0"/>
              <a:t>‹#›</a:t>
            </a:fld>
            <a:endParaRPr lang="zh-CN" altLang="en-US"/>
          </a:p>
        </p:txBody>
      </p:sp>
    </p:spTree>
    <p:extLst>
      <p:ext uri="{BB962C8B-B14F-4D97-AF65-F5344CB8AC3E}">
        <p14:creationId xmlns:p14="http://schemas.microsoft.com/office/powerpoint/2010/main" val="5821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80504" y="6431902"/>
            <a:ext cx="2844800" cy="365125"/>
          </a:xfrm>
        </p:spPr>
        <p:txBody>
          <a:bodyPr/>
          <a:lstStyle/>
          <a:p>
            <a:fld id="{FEA7353B-AB67-4F4D-8323-CA94D33CA426}" type="datetime1">
              <a:rPr lang="en-US" altLang="zh-CN" smtClean="0"/>
              <a:t>12/11/2018</a:t>
            </a:fld>
            <a:endParaRPr lang="zh-CN" altLang="en-US"/>
          </a:p>
        </p:txBody>
      </p:sp>
      <p:sp>
        <p:nvSpPr>
          <p:cNvPr id="5" name="Footer Placeholder 4"/>
          <p:cNvSpPr>
            <a:spLocks noGrp="1"/>
          </p:cNvSpPr>
          <p:nvPr>
            <p:ph type="ftr" sz="quarter" idx="11"/>
          </p:nvPr>
        </p:nvSpPr>
        <p:spPr>
          <a:xfrm>
            <a:off x="4165600" y="6431902"/>
            <a:ext cx="3860800" cy="365125"/>
          </a:xfrm>
        </p:spPr>
        <p:txBody>
          <a:bodyPr/>
          <a:lstStyle/>
          <a:p>
            <a:endParaRPr lang="zh-CN" altLang="en-US"/>
          </a:p>
        </p:txBody>
      </p:sp>
      <p:sp>
        <p:nvSpPr>
          <p:cNvPr id="6" name="Slide Number Placeholder 5"/>
          <p:cNvSpPr>
            <a:spLocks noGrp="1"/>
          </p:cNvSpPr>
          <p:nvPr>
            <p:ph type="sldNum" sz="quarter" idx="12"/>
          </p:nvPr>
        </p:nvSpPr>
        <p:spPr>
          <a:xfrm>
            <a:off x="8852352" y="6431902"/>
            <a:ext cx="1295695" cy="365125"/>
          </a:xfrm>
        </p:spPr>
        <p:txBody>
          <a:bodyPr/>
          <a:lstStyle/>
          <a:p>
            <a:fld id="{12633BAD-9368-460B-83A5-8FA1CBAFC089}" type="slidenum">
              <a:rPr lang="zh-CN" altLang="en-US" smtClean="0"/>
              <a:t>‹#›</a:t>
            </a:fld>
            <a:endParaRPr lang="zh-CN" altLang="en-US"/>
          </a:p>
        </p:txBody>
      </p:sp>
      <p:sp>
        <p:nvSpPr>
          <p:cNvPr id="7" name="TextBox 6">
            <a:extLst>
              <a:ext uri="{FF2B5EF4-FFF2-40B4-BE49-F238E27FC236}">
                <a16:creationId xmlns:a16="http://schemas.microsoft.com/office/drawing/2014/main" id="{47EDCA27-4E4C-1D44-AF44-CCEE21F5048D}"/>
              </a:ext>
            </a:extLst>
          </p:cNvPr>
          <p:cNvSpPr txBox="1"/>
          <p:nvPr userDrawn="1"/>
        </p:nvSpPr>
        <p:spPr>
          <a:xfrm>
            <a:off x="154548" y="12878"/>
            <a:ext cx="6684134" cy="646331"/>
          </a:xfrm>
          <a:prstGeom prst="rect">
            <a:avLst/>
          </a:prstGeom>
          <a:noFill/>
          <a:ln>
            <a:noFill/>
          </a:ln>
        </p:spPr>
        <p:txBody>
          <a:bodyPr wrap="square" rtlCol="0">
            <a:spAutoFit/>
          </a:bodyPr>
          <a:lstStyle/>
          <a:p>
            <a:endParaRPr lang="en-US" sz="3600" dirty="0">
              <a:ln>
                <a:solidFill>
                  <a:schemeClr val="bg1"/>
                </a:solidFill>
              </a:ln>
            </a:endParaRPr>
          </a:p>
        </p:txBody>
      </p:sp>
      <p:sp>
        <p:nvSpPr>
          <p:cNvPr id="9" name="Title Placeholder 16">
            <a:extLst>
              <a:ext uri="{FF2B5EF4-FFF2-40B4-BE49-F238E27FC236}">
                <a16:creationId xmlns:a16="http://schemas.microsoft.com/office/drawing/2014/main" id="{6A9514BF-206F-F740-B577-40AFF12CC767}"/>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
        <p:nvSpPr>
          <p:cNvPr id="16" name="Content Placeholder 15">
            <a:extLst>
              <a:ext uri="{FF2B5EF4-FFF2-40B4-BE49-F238E27FC236}">
                <a16:creationId xmlns:a16="http://schemas.microsoft.com/office/drawing/2014/main" id="{4DFF27FB-F7EF-5145-8340-F3C2DA0A75AF}"/>
              </a:ext>
            </a:extLst>
          </p:cNvPr>
          <p:cNvSpPr>
            <a:spLocks noGrp="1"/>
          </p:cNvSpPr>
          <p:nvPr>
            <p:ph sz="quarter" idx="13"/>
          </p:nvPr>
        </p:nvSpPr>
        <p:spPr>
          <a:xfrm>
            <a:off x="204487" y="944961"/>
            <a:ext cx="11783026" cy="49878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226139"/>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80504" y="6444068"/>
            <a:ext cx="2844800" cy="365125"/>
          </a:xfrm>
          <a:prstGeom prst="rect">
            <a:avLst/>
          </a:prstGeom>
        </p:spPr>
        <p:txBody>
          <a:bodyPr vert="horz" lIns="91440" tIns="45720" rIns="91440" bIns="45720" rtlCol="0" anchor="ctr"/>
          <a:lstStyle>
            <a:lvl1pPr algn="l">
              <a:defRPr sz="1200">
                <a:solidFill>
                  <a:schemeClr val="tx2"/>
                </a:solidFill>
              </a:defRPr>
            </a:lvl1pPr>
          </a:lstStyle>
          <a:p>
            <a:fld id="{D00799D8-9E36-0747-9DA6-571861EFC63A}" type="datetime1">
              <a:rPr lang="en-US" smtClean="0"/>
              <a:t>12/11/2018</a:t>
            </a:fld>
            <a:endParaRPr lang="en-US" dirty="0"/>
          </a:p>
        </p:txBody>
      </p:sp>
      <p:sp>
        <p:nvSpPr>
          <p:cNvPr id="5" name="Footer Placeholder 4"/>
          <p:cNvSpPr>
            <a:spLocks noGrp="1"/>
          </p:cNvSpPr>
          <p:nvPr>
            <p:ph type="ftr" sz="quarter" idx="3"/>
          </p:nvPr>
        </p:nvSpPr>
        <p:spPr>
          <a:xfrm>
            <a:off x="4165600" y="6444068"/>
            <a:ext cx="38608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8852352" y="6444068"/>
            <a:ext cx="1358448"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
        <p:nvSpPr>
          <p:cNvPr id="10" name="标题占位符 1">
            <a:extLst>
              <a:ext uri="{FF2B5EF4-FFF2-40B4-BE49-F238E27FC236}">
                <a16:creationId xmlns:a16="http://schemas.microsoft.com/office/drawing/2014/main" id="{8833C18D-F0C1-2644-86A6-2978CC003B7E}"/>
              </a:ext>
            </a:extLst>
          </p:cNvPr>
          <p:cNvSpPr txBox="1">
            <a:spLocks/>
          </p:cNvSpPr>
          <p:nvPr userDrawn="1"/>
        </p:nvSpPr>
        <p:spPr bwMode="auto">
          <a:xfrm>
            <a:off x="0" y="0"/>
            <a:ext cx="12192000" cy="692150"/>
          </a:xfrm>
          <a:prstGeom prst="rect">
            <a:avLst/>
          </a:prstGeom>
          <a:solidFill>
            <a:srgbClr val="0070C0"/>
          </a:solidFill>
          <a:ln w="9525">
            <a:solidFill>
              <a:srgbClr val="4A7EBB"/>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ln>
                <a:noFill/>
              </a:ln>
              <a:solidFill>
                <a:schemeClr val="bg1"/>
              </a:solidFill>
            </a:endParaRPr>
          </a:p>
        </p:txBody>
      </p:sp>
      <p:sp>
        <p:nvSpPr>
          <p:cNvPr id="11" name="矩形​​ 6">
            <a:extLst>
              <a:ext uri="{FF2B5EF4-FFF2-40B4-BE49-F238E27FC236}">
                <a16:creationId xmlns:a16="http://schemas.microsoft.com/office/drawing/2014/main" id="{A7D281F4-67A5-654C-92F0-27FC6AAEF49E}"/>
              </a:ext>
            </a:extLst>
          </p:cNvPr>
          <p:cNvSpPr/>
          <p:nvPr userDrawn="1"/>
        </p:nvSpPr>
        <p:spPr>
          <a:xfrm>
            <a:off x="0" y="692151"/>
            <a:ext cx="12192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Next LT Regular" charset="0"/>
                <a:ea typeface="华文细黑" charset="-122"/>
              </a:defRPr>
            </a:lvl1pPr>
            <a:lvl2pPr marL="742950" indent="-285750">
              <a:defRPr>
                <a:solidFill>
                  <a:schemeClr val="tx1"/>
                </a:solidFill>
                <a:latin typeface="FrutigerNext LT Regular" charset="0"/>
                <a:ea typeface="华文细黑" charset="-122"/>
              </a:defRPr>
            </a:lvl2pPr>
            <a:lvl3pPr marL="1143000" indent="-228600">
              <a:defRPr>
                <a:solidFill>
                  <a:schemeClr val="tx1"/>
                </a:solidFill>
                <a:latin typeface="FrutigerNext LT Regular" charset="0"/>
                <a:ea typeface="华文细黑" charset="-122"/>
              </a:defRPr>
            </a:lvl3pPr>
            <a:lvl4pPr marL="1600200" indent="-228600">
              <a:defRPr>
                <a:solidFill>
                  <a:schemeClr val="tx1"/>
                </a:solidFill>
                <a:latin typeface="FrutigerNext LT Regular" charset="0"/>
                <a:ea typeface="华文细黑" charset="-122"/>
              </a:defRPr>
            </a:lvl4pPr>
            <a:lvl5pPr marL="2057400" indent="-228600">
              <a:defRPr>
                <a:solidFill>
                  <a:schemeClr val="tx1"/>
                </a:solidFill>
                <a:latin typeface="FrutigerNext LT Regular" charset="0"/>
                <a:ea typeface="华文细黑" charset="-122"/>
              </a:defRPr>
            </a:lvl5pPr>
            <a:lvl6pPr marL="2514600" indent="-228600" eaLnBrk="0" fontAlgn="base" hangingPunct="0">
              <a:spcBef>
                <a:spcPct val="0"/>
              </a:spcBef>
              <a:spcAft>
                <a:spcPct val="0"/>
              </a:spcAft>
              <a:defRPr>
                <a:solidFill>
                  <a:schemeClr val="tx1"/>
                </a:solidFill>
                <a:latin typeface="FrutigerNext LT Regular" charset="0"/>
                <a:ea typeface="华文细黑" charset="-122"/>
              </a:defRPr>
            </a:lvl6pPr>
            <a:lvl7pPr marL="2971800" indent="-228600" eaLnBrk="0" fontAlgn="base" hangingPunct="0">
              <a:spcBef>
                <a:spcPct val="0"/>
              </a:spcBef>
              <a:spcAft>
                <a:spcPct val="0"/>
              </a:spcAft>
              <a:defRPr>
                <a:solidFill>
                  <a:schemeClr val="tx1"/>
                </a:solidFill>
                <a:latin typeface="FrutigerNext LT Regular" charset="0"/>
                <a:ea typeface="华文细黑" charset="-122"/>
              </a:defRPr>
            </a:lvl7pPr>
            <a:lvl8pPr marL="3429000" indent="-228600" eaLnBrk="0" fontAlgn="base" hangingPunct="0">
              <a:spcBef>
                <a:spcPct val="0"/>
              </a:spcBef>
              <a:spcAft>
                <a:spcPct val="0"/>
              </a:spcAft>
              <a:defRPr>
                <a:solidFill>
                  <a:schemeClr val="tx1"/>
                </a:solidFill>
                <a:latin typeface="FrutigerNext LT Regular" charset="0"/>
                <a:ea typeface="华文细黑" charset="-122"/>
              </a:defRPr>
            </a:lvl8pPr>
            <a:lvl9pPr marL="3886200" indent="-228600" eaLnBrk="0" fontAlgn="base" hangingPunct="0">
              <a:spcBef>
                <a:spcPct val="0"/>
              </a:spcBef>
              <a:spcAft>
                <a:spcPct val="0"/>
              </a:spcAft>
              <a:defRPr>
                <a:solidFill>
                  <a:schemeClr val="tx1"/>
                </a:solidFill>
                <a:latin typeface="FrutigerNext LT Regular" charset="0"/>
                <a:ea typeface="华文细黑" charset="-122"/>
              </a:defRPr>
            </a:lvl9pPr>
          </a:lstStyle>
          <a:p>
            <a:pPr algn="ctr" eaLnBrk="1" hangingPunct="1">
              <a:defRPr/>
            </a:pPr>
            <a:endParaRPr lang="zh-CN" altLang="en-US" sz="1800" dirty="0">
              <a:solidFill>
                <a:srgbClr val="FFFFFF"/>
              </a:solidFill>
              <a:latin typeface="Franklin Gothic Medium" charset="0"/>
            </a:endParaRPr>
          </a:p>
        </p:txBody>
      </p:sp>
      <p:pic>
        <p:nvPicPr>
          <p:cNvPr id="12" name="Picture 11">
            <a:extLst>
              <a:ext uri="{FF2B5EF4-FFF2-40B4-BE49-F238E27FC236}">
                <a16:creationId xmlns:a16="http://schemas.microsoft.com/office/drawing/2014/main" id="{FCDDC0BA-E93A-6F42-AA8C-13E91B77B3A9}"/>
              </a:ext>
            </a:extLst>
          </p:cNvPr>
          <p:cNvPicPr>
            <a:picLocks noChangeAspect="1"/>
          </p:cNvPicPr>
          <p:nvPr userDrawn="1"/>
        </p:nvPicPr>
        <p:blipFill>
          <a:blip r:embed="rId6"/>
          <a:stretch>
            <a:fillRect/>
          </a:stretch>
        </p:blipFill>
        <p:spPr>
          <a:xfrm>
            <a:off x="10461172" y="6099629"/>
            <a:ext cx="1676400" cy="758371"/>
          </a:xfrm>
          <a:prstGeom prst="rect">
            <a:avLst/>
          </a:prstGeom>
        </p:spPr>
      </p:pic>
      <p:sp>
        <p:nvSpPr>
          <p:cNvPr id="17" name="Title Placeholder 16">
            <a:extLst>
              <a:ext uri="{FF2B5EF4-FFF2-40B4-BE49-F238E27FC236}">
                <a16:creationId xmlns:a16="http://schemas.microsoft.com/office/drawing/2014/main" id="{459C6367-1BB6-7343-BDB1-A6BC02B56E98}"/>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790" r:id="rId1"/>
    <p:sldLayoutId id="2147483853" r:id="rId2"/>
    <p:sldLayoutId id="2147483858" r:id="rId3"/>
    <p:sldLayoutId id="2147483859" r:id="rId4"/>
  </p:sldLayoutIdLst>
  <p:hf hdr="0" ftr="0"/>
  <p:txStyles>
    <p:title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mp"/><Relationship Id="rId7" Type="http://schemas.openxmlformats.org/officeDocument/2006/relationships/image" Target="../media/image28.tiff"/><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2.tiff"/><Relationship Id="rId7"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tiff"/><Relationship Id="rId9" Type="http://schemas.openxmlformats.org/officeDocument/2006/relationships/hyperlink" Target="https://www.youtube.com/watch?v=YJJ3EUS_O_I"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tiff"/><Relationship Id="rId7"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hyperlink" Target="https://www.youtube.com/watch?v=mxlHzCjddnw" TargetMode="External"/><Relationship Id="rId4" Type="http://schemas.openxmlformats.org/officeDocument/2006/relationships/image" Target="../media/image33.tiff"/><Relationship Id="rId9" Type="http://schemas.openxmlformats.org/officeDocument/2006/relationships/image" Target="../media/image37.tiff"/></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h6OZgPhlNJY" TargetMode="External"/><Relationship Id="rId2" Type="http://schemas.openxmlformats.org/officeDocument/2006/relationships/hyperlink" Target="https://www.youtube.com/watch?v=r6KT9JrkIGw"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tiff"/><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5.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2.bin"/><Relationship Id="rId7"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63.gif"/><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95.jpg"/><Relationship Id="rId18" Type="http://schemas.openxmlformats.org/officeDocument/2006/relationships/image" Target="../media/image100.jpg"/><Relationship Id="rId3" Type="http://schemas.openxmlformats.org/officeDocument/2006/relationships/image" Target="../media/image93.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99.jpg"/><Relationship Id="rId2" Type="http://schemas.openxmlformats.org/officeDocument/2006/relationships/image" Target="../media/image92.png"/><Relationship Id="rId16" Type="http://schemas.openxmlformats.org/officeDocument/2006/relationships/image" Target="../media/image98.jpg"/><Relationship Id="rId20"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70.png"/><Relationship Id="rId11" Type="http://schemas.openxmlformats.org/officeDocument/2006/relationships/image" Target="../media/image94.png"/><Relationship Id="rId15" Type="http://schemas.openxmlformats.org/officeDocument/2006/relationships/image" Target="../media/image97.jpg"/><Relationship Id="rId10" Type="http://schemas.openxmlformats.org/officeDocument/2006/relationships/image" Target="../media/image210.png"/><Relationship Id="rId19" Type="http://schemas.openxmlformats.org/officeDocument/2006/relationships/image" Target="../media/image101.png"/><Relationship Id="rId9" Type="http://schemas.openxmlformats.org/officeDocument/2006/relationships/image" Target="../media/image200.png"/><Relationship Id="rId14" Type="http://schemas.openxmlformats.org/officeDocument/2006/relationships/image" Target="../media/image96.jpeg"/></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793" y="1843028"/>
            <a:ext cx="10901136" cy="1692464"/>
          </a:xfrm>
        </p:spPr>
        <p:txBody>
          <a:bodyPr>
            <a:noAutofit/>
          </a:bodyPr>
          <a:lstStyle/>
          <a:p>
            <a:pPr algn="ctr"/>
            <a:r>
              <a:rPr lang="en-US" altLang="zh-CN" sz="4400" dirty="0">
                <a:effectLst/>
                <a:latin typeface="Arial" panose="020B0604020202020204" pitchFamily="34" charset="0"/>
                <a:cs typeface="Arial" panose="020B0604020202020204" pitchFamily="34" charset="0"/>
              </a:rPr>
              <a:t>Security and Privacy of Smart Devices</a:t>
            </a:r>
            <a:br>
              <a:rPr lang="en-US" sz="4400" dirty="0">
                <a:effectLst/>
                <a:latin typeface="Arial" panose="020B0604020202020204" pitchFamily="34" charset="0"/>
                <a:cs typeface="Arial" panose="020B0604020202020204" pitchFamily="34" charset="0"/>
              </a:rPr>
            </a:br>
            <a:br>
              <a:rPr lang="en-US" sz="4400" dirty="0">
                <a:effectLst/>
                <a:latin typeface="Arial" panose="020B0604020202020204" pitchFamily="34" charset="0"/>
                <a:cs typeface="Arial" panose="020B0604020202020204" pitchFamily="34" charset="0"/>
              </a:rPr>
            </a:br>
            <a:r>
              <a:rPr lang="en-US" sz="2800" dirty="0">
                <a:effectLst/>
                <a:latin typeface="Arial" panose="020B0604020202020204" pitchFamily="34" charset="0"/>
                <a:cs typeface="Arial" panose="020B0604020202020204" pitchFamily="34" charset="0"/>
              </a:rPr>
              <a:t>Yinhao Xiao</a:t>
            </a:r>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636AD24-4DA9-407B-862B-465BDB4D97FD}"/>
              </a:ext>
            </a:extLst>
          </p:cNvPr>
          <p:cNvSpPr txBox="1">
            <a:spLocks/>
          </p:cNvSpPr>
          <p:nvPr/>
        </p:nvSpPr>
        <p:spPr>
          <a:xfrm>
            <a:off x="5188943" y="4107083"/>
            <a:ext cx="5067761" cy="2359817"/>
          </a:xfrm>
          <a:prstGeom prst="rect">
            <a:avLst/>
          </a:prstGeom>
        </p:spPr>
        <p:txBody>
          <a:bodyPr vert="horz" lIns="91440" tIns="45720" rIns="91440" bIns="45720" rtlCol="0" anchor="t">
            <a:noAutofit/>
          </a:bodyPr>
          <a:lstStyle>
            <a:lvl1pPr algn="l" defTabSz="914400" rtl="0" eaLnBrk="1" latinLnBrk="0" hangingPunct="1">
              <a:spcBef>
                <a:spcPct val="0"/>
              </a:spcBef>
              <a:buNone/>
              <a:defRPr lang="en-US" sz="4000" b="1" kern="120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mn-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a:effectLst/>
                <a:latin typeface="Arial" panose="020B0604020202020204" pitchFamily="34" charset="0"/>
                <a:cs typeface="Arial" panose="020B0604020202020204" pitchFamily="34" charset="0"/>
              </a:rPr>
              <a:t>Committee:</a:t>
            </a:r>
          </a:p>
          <a:p>
            <a:r>
              <a:rPr lang="en-US" sz="2800" dirty="0" err="1">
                <a:effectLst/>
                <a:latin typeface="Arial" panose="020B0604020202020204" pitchFamily="34" charset="0"/>
                <a:cs typeface="Arial" panose="020B0604020202020204" pitchFamily="34" charset="0"/>
              </a:rPr>
              <a:t>Xiuzhen</a:t>
            </a:r>
            <a:r>
              <a:rPr lang="en-US" sz="2800" dirty="0">
                <a:effectLst/>
                <a:latin typeface="Arial" panose="020B0604020202020204" pitchFamily="34" charset="0"/>
                <a:cs typeface="Arial" panose="020B0604020202020204" pitchFamily="34" charset="0"/>
              </a:rPr>
              <a:t> Cheng</a:t>
            </a:r>
          </a:p>
          <a:p>
            <a:r>
              <a:rPr lang="en-US" sz="2800" dirty="0">
                <a:effectLst/>
                <a:latin typeface="Arial" panose="020B0604020202020204" pitchFamily="34" charset="0"/>
                <a:cs typeface="Arial" panose="020B0604020202020204" pitchFamily="34" charset="0"/>
              </a:rPr>
              <a:t>Hyeong-Ah Choi</a:t>
            </a:r>
          </a:p>
          <a:p>
            <a:r>
              <a:rPr lang="en-US" sz="2800" dirty="0" err="1">
                <a:effectLst/>
                <a:latin typeface="Arial" panose="020B0604020202020204" pitchFamily="34" charset="0"/>
                <a:cs typeface="Arial" panose="020B0604020202020204" pitchFamily="34" charset="0"/>
              </a:rPr>
              <a:t>Arkady</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Yerukhimovich</a:t>
            </a:r>
            <a:endParaRPr lang="en-US" sz="2800" dirty="0">
              <a:effectLst/>
              <a:latin typeface="Arial" panose="020B0604020202020204" pitchFamily="34" charset="0"/>
              <a:cs typeface="Arial" panose="020B0604020202020204" pitchFamily="34" charset="0"/>
            </a:endParaRPr>
          </a:p>
          <a:p>
            <a:r>
              <a:rPr lang="en-US" sz="2800" dirty="0">
                <a:effectLst/>
                <a:latin typeface="Arial" panose="020B0604020202020204" pitchFamily="34" charset="0"/>
                <a:cs typeface="Arial" panose="020B0604020202020204" pitchFamily="34" charset="0"/>
              </a:rPr>
              <a:t>Xiang Chen</a:t>
            </a:r>
          </a:p>
          <a:p>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12/11/2018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10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378966" y="4305455"/>
            <a:ext cx="189186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Attacking</a:t>
            </a:r>
          </a:p>
          <a:p>
            <a:pPr algn="ctr"/>
            <a:r>
              <a:rPr lang="en-US" altLang="zh-CN" sz="2400" b="1" dirty="0">
                <a:latin typeface="Arial" panose="020B0604020202020204" pitchFamily="34" charset="0"/>
                <a:cs typeface="Arial" panose="020B0604020202020204" pitchFamily="34" charset="0"/>
              </a:rPr>
              <a:t>Android OS</a:t>
            </a:r>
            <a:endParaRPr lang="zh-CN" altLang="en-US" sz="2400" b="1" dirty="0">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436986" y="4252705"/>
            <a:ext cx="248978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41547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11</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914824" y="2099920"/>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Privilege Leakage and Information Stealing through the Android Task Mechanism</a:t>
            </a:r>
          </a:p>
        </p:txBody>
      </p:sp>
    </p:spTree>
    <p:extLst>
      <p:ext uri="{BB962C8B-B14F-4D97-AF65-F5344CB8AC3E}">
        <p14:creationId xmlns:p14="http://schemas.microsoft.com/office/powerpoint/2010/main" val="13268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0261AB-B223-415C-8861-C567A1A8427F}"/>
              </a:ext>
            </a:extLst>
          </p:cNvPr>
          <p:cNvSpPr>
            <a:spLocks noGrp="1"/>
          </p:cNvSpPr>
          <p:nvPr>
            <p:ph type="sldNum" sz="quarter" idx="12"/>
          </p:nvPr>
        </p:nvSpPr>
        <p:spPr/>
        <p:txBody>
          <a:bodyPr/>
          <a:lstStyle/>
          <a:p>
            <a:fld id="{12633BAD-9368-460B-83A5-8FA1CBAFC089}" type="slidenum">
              <a:rPr lang="zh-CN" altLang="en-US" smtClean="0"/>
              <a:t>12</a:t>
            </a:fld>
            <a:endParaRPr lang="zh-CN" altLang="en-US"/>
          </a:p>
        </p:txBody>
      </p:sp>
      <p:sp>
        <p:nvSpPr>
          <p:cNvPr id="4" name="标题 3">
            <a:extLst>
              <a:ext uri="{FF2B5EF4-FFF2-40B4-BE49-F238E27FC236}">
                <a16:creationId xmlns:a16="http://schemas.microsoft.com/office/drawing/2014/main" id="{46200FB5-3400-4B60-80B7-920DB079332A}"/>
              </a:ext>
            </a:extLst>
          </p:cNvPr>
          <p:cNvSpPr>
            <a:spLocks noGrp="1"/>
          </p:cNvSpPr>
          <p:nvPr>
            <p:ph type="title"/>
          </p:nvPr>
        </p:nvSpPr>
        <p:spPr/>
        <p:txBody>
          <a:bodyPr/>
          <a:lstStyle/>
          <a:p>
            <a:r>
              <a:rPr lang="en-US" dirty="0"/>
              <a:t>Why Android?</a:t>
            </a:r>
          </a:p>
        </p:txBody>
      </p:sp>
      <p:pic>
        <p:nvPicPr>
          <p:cNvPr id="7" name="内容占位符 6">
            <a:extLst>
              <a:ext uri="{FF2B5EF4-FFF2-40B4-BE49-F238E27FC236}">
                <a16:creationId xmlns:a16="http://schemas.microsoft.com/office/drawing/2014/main" id="{CC0CDBED-BB02-4FB8-95F4-FAAB5977E476}"/>
              </a:ext>
            </a:extLst>
          </p:cNvPr>
          <p:cNvPicPr>
            <a:picLocks noGrp="1" noChangeAspect="1"/>
          </p:cNvPicPr>
          <p:nvPr>
            <p:ph sz="quarter" idx="13"/>
          </p:nvPr>
        </p:nvPicPr>
        <p:blipFill>
          <a:blip r:embed="rId2"/>
          <a:stretch>
            <a:fillRect/>
          </a:stretch>
        </p:blipFill>
        <p:spPr>
          <a:xfrm>
            <a:off x="196770" y="1064260"/>
            <a:ext cx="6139867" cy="4561921"/>
          </a:xfrm>
        </p:spPr>
      </p:pic>
      <p:sp>
        <p:nvSpPr>
          <p:cNvPr id="8" name="矩形 7">
            <a:extLst>
              <a:ext uri="{FF2B5EF4-FFF2-40B4-BE49-F238E27FC236}">
                <a16:creationId xmlns:a16="http://schemas.microsoft.com/office/drawing/2014/main" id="{3F6AC66F-D13E-4B10-BE6F-AFB5B7D9C2EA}"/>
              </a:ext>
            </a:extLst>
          </p:cNvPr>
          <p:cNvSpPr/>
          <p:nvPr/>
        </p:nvSpPr>
        <p:spPr>
          <a:xfrm>
            <a:off x="414672" y="6091244"/>
            <a:ext cx="6096000" cy="523220"/>
          </a:xfrm>
          <a:prstGeom prst="rect">
            <a:avLst/>
          </a:prstGeom>
        </p:spPr>
        <p:txBody>
          <a:bodyPr>
            <a:spAutoFit/>
          </a:bodyPr>
          <a:lstStyle/>
          <a:p>
            <a:r>
              <a:rPr lang="en-US" sz="1400" dirty="0"/>
              <a:t>https://www-statista-com.proxygw.wrlc.org/statistics/266136/global-market-share-held-by-smartphone-operating-systems/</a:t>
            </a:r>
          </a:p>
        </p:txBody>
      </p:sp>
      <p:sp>
        <p:nvSpPr>
          <p:cNvPr id="9" name="Oval 4">
            <a:extLst>
              <a:ext uri="{FF2B5EF4-FFF2-40B4-BE49-F238E27FC236}">
                <a16:creationId xmlns:a16="http://schemas.microsoft.com/office/drawing/2014/main" id="{95889928-9EA3-488D-ADD9-BE361C555AE6}"/>
              </a:ext>
            </a:extLst>
          </p:cNvPr>
          <p:cNvSpPr/>
          <p:nvPr/>
        </p:nvSpPr>
        <p:spPr>
          <a:xfrm>
            <a:off x="6906293" y="2173724"/>
            <a:ext cx="5145438" cy="2503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Screen Clipping">
            <a:extLst>
              <a:ext uri="{FF2B5EF4-FFF2-40B4-BE49-F238E27FC236}">
                <a16:creationId xmlns:a16="http://schemas.microsoft.com/office/drawing/2014/main" id="{5FE4593D-9035-4008-B703-6893A8DEBE81}"/>
              </a:ext>
            </a:extLst>
          </p:cNvPr>
          <p:cNvPicPr>
            <a:picLocks noChangeAspect="1"/>
          </p:cNvPicPr>
          <p:nvPr/>
        </p:nvPicPr>
        <p:blipFill>
          <a:blip r:embed="rId3"/>
          <a:stretch>
            <a:fillRect/>
          </a:stretch>
        </p:blipFill>
        <p:spPr>
          <a:xfrm>
            <a:off x="7231016" y="1908533"/>
            <a:ext cx="1140157" cy="893636"/>
          </a:xfrm>
          <a:prstGeom prst="rect">
            <a:avLst/>
          </a:prstGeom>
        </p:spPr>
      </p:pic>
      <p:pic>
        <p:nvPicPr>
          <p:cNvPr id="11" name="Picture 4" descr="Image result for android banking app icon">
            <a:extLst>
              <a:ext uri="{FF2B5EF4-FFF2-40B4-BE49-F238E27FC236}">
                <a16:creationId xmlns:a16="http://schemas.microsoft.com/office/drawing/2014/main" id="{90356617-85D8-4177-A417-A82FFAC89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060" y="3079971"/>
            <a:ext cx="959540" cy="9595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google map icon">
            <a:extLst>
              <a:ext uri="{FF2B5EF4-FFF2-40B4-BE49-F238E27FC236}">
                <a16:creationId xmlns:a16="http://schemas.microsoft.com/office/drawing/2014/main" id="{AB0A9655-DFE5-4BC0-8550-B1ABE6582D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4139" y="4161778"/>
            <a:ext cx="1195492" cy="11954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facebook icon">
            <a:extLst>
              <a:ext uri="{FF2B5EF4-FFF2-40B4-BE49-F238E27FC236}">
                <a16:creationId xmlns:a16="http://schemas.microsoft.com/office/drawing/2014/main" id="{76A50099-0346-4469-8AFC-F8DE18739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0280" y="3621480"/>
            <a:ext cx="910657" cy="9106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A76EA586-66CB-4A68-9B67-3F9519F447F5}"/>
              </a:ext>
            </a:extLst>
          </p:cNvPr>
          <p:cNvPicPr>
            <a:picLocks noChangeAspect="1"/>
          </p:cNvPicPr>
          <p:nvPr/>
        </p:nvPicPr>
        <p:blipFill>
          <a:blip r:embed="rId7"/>
          <a:stretch>
            <a:fillRect/>
          </a:stretch>
        </p:blipFill>
        <p:spPr>
          <a:xfrm>
            <a:off x="10698685" y="1765186"/>
            <a:ext cx="1132416" cy="1132416"/>
          </a:xfrm>
          <a:prstGeom prst="rect">
            <a:avLst/>
          </a:prstGeom>
        </p:spPr>
      </p:pic>
      <p:pic>
        <p:nvPicPr>
          <p:cNvPr id="15" name="Picture 11">
            <a:extLst>
              <a:ext uri="{FF2B5EF4-FFF2-40B4-BE49-F238E27FC236}">
                <a16:creationId xmlns:a16="http://schemas.microsoft.com/office/drawing/2014/main" id="{AD01BB23-FD2A-40B4-8C51-9D06BB747E7F}"/>
              </a:ext>
            </a:extLst>
          </p:cNvPr>
          <p:cNvPicPr>
            <a:picLocks noChangeAspect="1"/>
          </p:cNvPicPr>
          <p:nvPr/>
        </p:nvPicPr>
        <p:blipFill>
          <a:blip r:embed="rId8"/>
          <a:stretch>
            <a:fillRect/>
          </a:stretch>
        </p:blipFill>
        <p:spPr>
          <a:xfrm>
            <a:off x="7961679" y="4229353"/>
            <a:ext cx="884382" cy="884382"/>
          </a:xfrm>
          <a:prstGeom prst="rect">
            <a:avLst/>
          </a:prstGeom>
        </p:spPr>
      </p:pic>
      <p:pic>
        <p:nvPicPr>
          <p:cNvPr id="16" name="Picture 12">
            <a:extLst>
              <a:ext uri="{FF2B5EF4-FFF2-40B4-BE49-F238E27FC236}">
                <a16:creationId xmlns:a16="http://schemas.microsoft.com/office/drawing/2014/main" id="{87CC86B9-C4D9-4EB6-B2C8-A0CC2E655D68}"/>
              </a:ext>
            </a:extLst>
          </p:cNvPr>
          <p:cNvPicPr>
            <a:picLocks noChangeAspect="1"/>
          </p:cNvPicPr>
          <p:nvPr/>
        </p:nvPicPr>
        <p:blipFill>
          <a:blip r:embed="rId9"/>
          <a:stretch>
            <a:fillRect/>
          </a:stretch>
        </p:blipFill>
        <p:spPr>
          <a:xfrm>
            <a:off x="9006340" y="1253421"/>
            <a:ext cx="1057178" cy="1057178"/>
          </a:xfrm>
          <a:prstGeom prst="rect">
            <a:avLst/>
          </a:prstGeom>
        </p:spPr>
      </p:pic>
      <p:pic>
        <p:nvPicPr>
          <p:cNvPr id="17" name="Picture 2" descr="Image result for Android">
            <a:extLst>
              <a:ext uri="{FF2B5EF4-FFF2-40B4-BE49-F238E27FC236}">
                <a16:creationId xmlns:a16="http://schemas.microsoft.com/office/drawing/2014/main" id="{EEBA3ED3-A5B7-40C9-B4B4-DE7D2E40B5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8962" y="2633159"/>
            <a:ext cx="1274556" cy="152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059F7-B10B-4CA8-891A-5A1B6A43BBE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6AB0334C-6505-40B7-95E1-3777A4737AD6}"/>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13</a:t>
            </a:fld>
            <a:endParaRPr lang="zh-CN" altLang="en-US"/>
          </a:p>
        </p:txBody>
      </p:sp>
      <p:sp>
        <p:nvSpPr>
          <p:cNvPr id="22" name="Text Placeholder 1">
            <a:extLst>
              <a:ext uri="{FF2B5EF4-FFF2-40B4-BE49-F238E27FC236}">
                <a16:creationId xmlns:a16="http://schemas.microsoft.com/office/drawing/2014/main" id="{7410854C-6FA4-46D2-B95E-289FEC56245E}"/>
              </a:ext>
            </a:extLst>
          </p:cNvPr>
          <p:cNvSpPr txBox="1">
            <a:spLocks/>
          </p:cNvSpPr>
          <p:nvPr/>
        </p:nvSpPr>
        <p:spPr>
          <a:xfrm>
            <a:off x="823844" y="1239110"/>
            <a:ext cx="4880138" cy="4230410"/>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3200"/>
              <a:t>Android adopts an isolation-based security mechanism</a:t>
            </a:r>
          </a:p>
          <a:p>
            <a:pPr marL="863615" lvl="1" indent="-457200">
              <a:buSzPct val="80000"/>
              <a:buFont typeface="Wingdings" charset="2"/>
              <a:buChar char="§"/>
            </a:pPr>
            <a:r>
              <a:rPr lang="en-US" sz="2800">
                <a:latin typeface="Cambria" charset="0"/>
                <a:ea typeface="Cambria" charset="0"/>
                <a:cs typeface="Cambria" charset="0"/>
              </a:rPr>
              <a:t>Isolation between apps</a:t>
            </a:r>
          </a:p>
          <a:p>
            <a:pPr marL="863615" lvl="1" indent="-457200">
              <a:buSzPct val="80000"/>
              <a:buFont typeface="Wingdings" charset="2"/>
              <a:buChar char="§"/>
            </a:pPr>
            <a:r>
              <a:rPr lang="en-US" sz="2800">
                <a:latin typeface="Cambria" charset="0"/>
                <a:ea typeface="Cambria" charset="0"/>
                <a:cs typeface="Cambria" charset="0"/>
              </a:rPr>
              <a:t>Controlled inter-app communication through specific interface. </a:t>
            </a:r>
          </a:p>
          <a:p>
            <a:endParaRPr lang="en-US" sz="2800" dirty="0"/>
          </a:p>
        </p:txBody>
      </p:sp>
      <p:sp>
        <p:nvSpPr>
          <p:cNvPr id="24" name="Rounded Rectangle 4">
            <a:extLst>
              <a:ext uri="{FF2B5EF4-FFF2-40B4-BE49-F238E27FC236}">
                <a16:creationId xmlns:a16="http://schemas.microsoft.com/office/drawing/2014/main" id="{8AE4F37A-498F-4324-A67B-01644F4FEF9A}"/>
              </a:ext>
            </a:extLst>
          </p:cNvPr>
          <p:cNvSpPr/>
          <p:nvPr/>
        </p:nvSpPr>
        <p:spPr>
          <a:xfrm>
            <a:off x="6242782" y="1470958"/>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25" name="Rounded Rectangle 5">
            <a:extLst>
              <a:ext uri="{FF2B5EF4-FFF2-40B4-BE49-F238E27FC236}">
                <a16:creationId xmlns:a16="http://schemas.microsoft.com/office/drawing/2014/main" id="{4AF67B0B-4F33-4C0F-9B32-89C6841FFF04}"/>
              </a:ext>
            </a:extLst>
          </p:cNvPr>
          <p:cNvSpPr/>
          <p:nvPr/>
        </p:nvSpPr>
        <p:spPr>
          <a:xfrm>
            <a:off x="9248844" y="1470957"/>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26" name="Rectangle 6">
            <a:extLst>
              <a:ext uri="{FF2B5EF4-FFF2-40B4-BE49-F238E27FC236}">
                <a16:creationId xmlns:a16="http://schemas.microsoft.com/office/drawing/2014/main" id="{A8F627DD-760A-446E-B30F-5937CE2ED590}"/>
              </a:ext>
            </a:extLst>
          </p:cNvPr>
          <p:cNvSpPr/>
          <p:nvPr/>
        </p:nvSpPr>
        <p:spPr>
          <a:xfrm>
            <a:off x="6459758"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27" name="Rectangle 7">
            <a:extLst>
              <a:ext uri="{FF2B5EF4-FFF2-40B4-BE49-F238E27FC236}">
                <a16:creationId xmlns:a16="http://schemas.microsoft.com/office/drawing/2014/main" id="{57401E0B-121F-40B1-AEEE-E8E8F978EFD8}"/>
              </a:ext>
            </a:extLst>
          </p:cNvPr>
          <p:cNvSpPr/>
          <p:nvPr/>
        </p:nvSpPr>
        <p:spPr>
          <a:xfrm>
            <a:off x="6459757" y="3102899"/>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28" name="Rectangle 8">
            <a:extLst>
              <a:ext uri="{FF2B5EF4-FFF2-40B4-BE49-F238E27FC236}">
                <a16:creationId xmlns:a16="http://schemas.microsoft.com/office/drawing/2014/main" id="{BF699D3B-3926-4A9F-BDFB-16ECA438782F}"/>
              </a:ext>
            </a:extLst>
          </p:cNvPr>
          <p:cNvSpPr/>
          <p:nvPr/>
        </p:nvSpPr>
        <p:spPr>
          <a:xfrm>
            <a:off x="6459756" y="3773944"/>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29" name="Rectangle 9">
            <a:extLst>
              <a:ext uri="{FF2B5EF4-FFF2-40B4-BE49-F238E27FC236}">
                <a16:creationId xmlns:a16="http://schemas.microsoft.com/office/drawing/2014/main" id="{1AEB6C11-EC2C-4B87-A410-C2E5EDCD5813}"/>
              </a:ext>
            </a:extLst>
          </p:cNvPr>
          <p:cNvSpPr/>
          <p:nvPr/>
        </p:nvSpPr>
        <p:spPr>
          <a:xfrm>
            <a:off x="9432847"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30" name="Rectangle 10">
            <a:extLst>
              <a:ext uri="{FF2B5EF4-FFF2-40B4-BE49-F238E27FC236}">
                <a16:creationId xmlns:a16="http://schemas.microsoft.com/office/drawing/2014/main" id="{3B386570-AD37-4622-9029-8EA1EEF5D22D}"/>
              </a:ext>
            </a:extLst>
          </p:cNvPr>
          <p:cNvSpPr/>
          <p:nvPr/>
        </p:nvSpPr>
        <p:spPr>
          <a:xfrm>
            <a:off x="9432850" y="3087401"/>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31" name="Rectangle 11">
            <a:extLst>
              <a:ext uri="{FF2B5EF4-FFF2-40B4-BE49-F238E27FC236}">
                <a16:creationId xmlns:a16="http://schemas.microsoft.com/office/drawing/2014/main" id="{4D63C672-AD7C-488C-8617-8A03D237F669}"/>
              </a:ext>
            </a:extLst>
          </p:cNvPr>
          <p:cNvSpPr/>
          <p:nvPr/>
        </p:nvSpPr>
        <p:spPr>
          <a:xfrm>
            <a:off x="9432849" y="3758446"/>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32" name="Straight Arrow Connector 13">
            <a:extLst>
              <a:ext uri="{FF2B5EF4-FFF2-40B4-BE49-F238E27FC236}">
                <a16:creationId xmlns:a16="http://schemas.microsoft.com/office/drawing/2014/main" id="{AC0D2B66-D85E-48C1-853D-60713E420278}"/>
              </a:ext>
            </a:extLst>
          </p:cNvPr>
          <p:cNvCxnSpPr/>
          <p:nvPr/>
        </p:nvCxnSpPr>
        <p:spPr>
          <a:xfrm>
            <a:off x="6785222" y="2648830"/>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a16="http://schemas.microsoft.com/office/drawing/2014/main" id="{1DA068C6-0782-4DA4-A3B3-065D45ED5A1D}"/>
              </a:ext>
            </a:extLst>
          </p:cNvPr>
          <p:cNvCxnSpPr/>
          <p:nvPr/>
        </p:nvCxnSpPr>
        <p:spPr>
          <a:xfrm flipV="1">
            <a:off x="7637629" y="2617835"/>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9">
            <a:extLst>
              <a:ext uri="{FF2B5EF4-FFF2-40B4-BE49-F238E27FC236}">
                <a16:creationId xmlns:a16="http://schemas.microsoft.com/office/drawing/2014/main" id="{E29CC42A-E026-4BE8-9CA8-8939B2354908}"/>
              </a:ext>
            </a:extLst>
          </p:cNvPr>
          <p:cNvCxnSpPr/>
          <p:nvPr/>
        </p:nvCxnSpPr>
        <p:spPr>
          <a:xfrm flipH="1">
            <a:off x="7885600" y="2214876"/>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2">
            <a:extLst>
              <a:ext uri="{FF2B5EF4-FFF2-40B4-BE49-F238E27FC236}">
                <a16:creationId xmlns:a16="http://schemas.microsoft.com/office/drawing/2014/main" id="{713FD230-1BE7-4BD9-ACFF-DFA34DE9C57F}"/>
              </a:ext>
            </a:extLst>
          </p:cNvPr>
          <p:cNvCxnSpPr/>
          <p:nvPr/>
        </p:nvCxnSpPr>
        <p:spPr>
          <a:xfrm>
            <a:off x="7885599" y="2478348"/>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26">
            <a:extLst>
              <a:ext uri="{FF2B5EF4-FFF2-40B4-BE49-F238E27FC236}">
                <a16:creationId xmlns:a16="http://schemas.microsoft.com/office/drawing/2014/main" id="{8C7A4527-A099-43B4-AE2C-C0538DCAD065}"/>
              </a:ext>
            </a:extLst>
          </p:cNvPr>
          <p:cNvCxnSpPr/>
          <p:nvPr/>
        </p:nvCxnSpPr>
        <p:spPr>
          <a:xfrm>
            <a:off x="8676014" y="1470957"/>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6">
            <a:extLst>
              <a:ext uri="{FF2B5EF4-FFF2-40B4-BE49-F238E27FC236}">
                <a16:creationId xmlns:a16="http://schemas.microsoft.com/office/drawing/2014/main" id="{34271360-512C-4903-94AA-770AB74B4621}"/>
              </a:ext>
            </a:extLst>
          </p:cNvPr>
          <p:cNvSpPr/>
          <p:nvPr/>
        </p:nvSpPr>
        <p:spPr>
          <a:xfrm>
            <a:off x="1004649" y="4873024"/>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
        <p:nvSpPr>
          <p:cNvPr id="38" name="标题 3">
            <a:extLst>
              <a:ext uri="{FF2B5EF4-FFF2-40B4-BE49-F238E27FC236}">
                <a16:creationId xmlns:a16="http://schemas.microsoft.com/office/drawing/2014/main" id="{D13A2096-C26E-4DA1-8946-BA9D2962D3F0}"/>
              </a:ext>
            </a:extLst>
          </p:cNvPr>
          <p:cNvSpPr>
            <a:spLocks noGrp="1"/>
          </p:cNvSpPr>
          <p:nvPr>
            <p:ph type="title"/>
          </p:nvPr>
        </p:nvSpPr>
        <p:spPr>
          <a:xfrm>
            <a:off x="196850" y="0"/>
            <a:ext cx="10515600" cy="747713"/>
          </a:xfrm>
        </p:spPr>
        <p:txBody>
          <a:bodyPr/>
          <a:lstStyle/>
          <a:p>
            <a:r>
              <a:rPr lang="en-US" altLang="zh-CN" dirty="0"/>
              <a:t>Android App Isolation</a:t>
            </a:r>
            <a:endParaRPr lang="en-US" dirty="0"/>
          </a:p>
        </p:txBody>
      </p:sp>
    </p:spTree>
    <p:extLst>
      <p:ext uri="{BB962C8B-B14F-4D97-AF65-F5344CB8AC3E}">
        <p14:creationId xmlns:p14="http://schemas.microsoft.com/office/powerpoint/2010/main" val="33336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FD8711-54BE-466D-A6A7-E8C565C6227B}"/>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BAD63774-AA0C-48AA-BEE2-BC9B9DD8E7E0}"/>
              </a:ext>
            </a:extLst>
          </p:cNvPr>
          <p:cNvSpPr>
            <a:spLocks noGrp="1"/>
          </p:cNvSpPr>
          <p:nvPr>
            <p:ph type="sldNum" sz="quarter" idx="12"/>
          </p:nvPr>
        </p:nvSpPr>
        <p:spPr/>
        <p:txBody>
          <a:bodyPr/>
          <a:lstStyle/>
          <a:p>
            <a:fld id="{12633BAD-9368-460B-83A5-8FA1CBAFC089}" type="slidenum">
              <a:rPr lang="zh-CN" altLang="en-US" smtClean="0"/>
              <a:t>14</a:t>
            </a:fld>
            <a:endParaRPr lang="zh-CN" altLang="en-US"/>
          </a:p>
        </p:txBody>
      </p:sp>
      <p:sp>
        <p:nvSpPr>
          <p:cNvPr id="4" name="标题 3">
            <a:extLst>
              <a:ext uri="{FF2B5EF4-FFF2-40B4-BE49-F238E27FC236}">
                <a16:creationId xmlns:a16="http://schemas.microsoft.com/office/drawing/2014/main" id="{0A753694-80E2-4AB5-AA3B-93A4DC7CB44F}"/>
              </a:ext>
            </a:extLst>
          </p:cNvPr>
          <p:cNvSpPr>
            <a:spLocks noGrp="1"/>
          </p:cNvSpPr>
          <p:nvPr>
            <p:ph type="title"/>
          </p:nvPr>
        </p:nvSpPr>
        <p:spPr/>
        <p:txBody>
          <a:bodyPr/>
          <a:lstStyle/>
          <a:p>
            <a:r>
              <a:rPr lang="en-US" altLang="zh-CN" dirty="0"/>
              <a:t>App</a:t>
            </a:r>
            <a:r>
              <a:rPr lang="zh-CN" altLang="en-US" dirty="0"/>
              <a:t> </a:t>
            </a:r>
            <a:r>
              <a:rPr lang="en-US" altLang="zh-CN" dirty="0"/>
              <a:t>Interaction</a:t>
            </a:r>
            <a:endParaRPr lang="en-US" dirty="0"/>
          </a:p>
        </p:txBody>
      </p:sp>
      <p:sp>
        <p:nvSpPr>
          <p:cNvPr id="36" name="Text Placeholder 1">
            <a:extLst>
              <a:ext uri="{FF2B5EF4-FFF2-40B4-BE49-F238E27FC236}">
                <a16:creationId xmlns:a16="http://schemas.microsoft.com/office/drawing/2014/main" id="{DC7A6A6F-01F5-4FEE-AB4A-8B0CB2949E21}"/>
              </a:ext>
            </a:extLst>
          </p:cNvPr>
          <p:cNvSpPr txBox="1">
            <a:spLocks/>
          </p:cNvSpPr>
          <p:nvPr/>
        </p:nvSpPr>
        <p:spPr>
          <a:xfrm>
            <a:off x="850794" y="1171179"/>
            <a:ext cx="10327340" cy="955132"/>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dirty="0"/>
              <a:t>User</a:t>
            </a:r>
            <a:r>
              <a:rPr lang="en-US" altLang="zh-CN" sz="2800" dirty="0"/>
              <a:t>s</a:t>
            </a:r>
            <a:r>
              <a:rPr lang="en-US" sz="2800" dirty="0"/>
              <a:t> prefer seamless</a:t>
            </a:r>
            <a:r>
              <a:rPr lang="zh-CN" altLang="en-US" sz="2800" dirty="0"/>
              <a:t> </a:t>
            </a:r>
            <a:r>
              <a:rPr lang="en-US" sz="2800"/>
              <a:t>Activity (UI pages)</a:t>
            </a:r>
            <a:r>
              <a:rPr lang="zh-CN" altLang="en-US" sz="2800" dirty="0"/>
              <a:t> </a:t>
            </a:r>
            <a:r>
              <a:rPr lang="en-US" sz="2800" dirty="0"/>
              <a:t>connection even if two apps are isolated.</a:t>
            </a:r>
          </a:p>
          <a:p>
            <a:endParaRPr lang="en-US" sz="2800" dirty="0"/>
          </a:p>
        </p:txBody>
      </p:sp>
      <p:grpSp>
        <p:nvGrpSpPr>
          <p:cNvPr id="37" name="Group 27">
            <a:extLst>
              <a:ext uri="{FF2B5EF4-FFF2-40B4-BE49-F238E27FC236}">
                <a16:creationId xmlns:a16="http://schemas.microsoft.com/office/drawing/2014/main" id="{3497327C-8295-4C7B-B33F-CEE198638969}"/>
              </a:ext>
            </a:extLst>
          </p:cNvPr>
          <p:cNvGrpSpPr/>
          <p:nvPr/>
        </p:nvGrpSpPr>
        <p:grpSpPr>
          <a:xfrm>
            <a:off x="1364505" y="4747677"/>
            <a:ext cx="1332000" cy="1260000"/>
            <a:chOff x="1477040" y="5384571"/>
            <a:chExt cx="1332000" cy="1260000"/>
          </a:xfrm>
        </p:grpSpPr>
        <p:pic>
          <p:nvPicPr>
            <p:cNvPr id="38" name="Picture 25">
              <a:extLst>
                <a:ext uri="{FF2B5EF4-FFF2-40B4-BE49-F238E27FC236}">
                  <a16:creationId xmlns:a16="http://schemas.microsoft.com/office/drawing/2014/main" id="{D48450F1-4036-4A64-89AC-BFDCE8059857}"/>
                </a:ext>
              </a:extLst>
            </p:cNvPr>
            <p:cNvPicPr>
              <a:picLocks noChangeAspect="1"/>
            </p:cNvPicPr>
            <p:nvPr/>
          </p:nvPicPr>
          <p:blipFill>
            <a:blip r:embed="rId3"/>
            <a:stretch>
              <a:fillRect/>
            </a:stretch>
          </p:blipFill>
          <p:spPr>
            <a:xfrm>
              <a:off x="1691370" y="5734366"/>
              <a:ext cx="818036" cy="773411"/>
            </a:xfrm>
            <a:prstGeom prst="rect">
              <a:avLst/>
            </a:prstGeom>
          </p:spPr>
        </p:pic>
        <p:sp>
          <p:nvSpPr>
            <p:cNvPr id="39" name="Rounded Rectangle 2">
              <a:extLst>
                <a:ext uri="{FF2B5EF4-FFF2-40B4-BE49-F238E27FC236}">
                  <a16:creationId xmlns:a16="http://schemas.microsoft.com/office/drawing/2014/main" id="{D22E0587-F9DA-4278-9926-A2766D63519D}"/>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40" name="Group 26">
            <a:extLst>
              <a:ext uri="{FF2B5EF4-FFF2-40B4-BE49-F238E27FC236}">
                <a16:creationId xmlns:a16="http://schemas.microsoft.com/office/drawing/2014/main" id="{EAF0C729-3FB6-42A3-B52A-D3872F996425}"/>
              </a:ext>
            </a:extLst>
          </p:cNvPr>
          <p:cNvGrpSpPr/>
          <p:nvPr/>
        </p:nvGrpSpPr>
        <p:grpSpPr>
          <a:xfrm>
            <a:off x="1364505" y="2357741"/>
            <a:ext cx="1332000" cy="1260000"/>
            <a:chOff x="1477040" y="3087623"/>
            <a:chExt cx="1332000" cy="1260000"/>
          </a:xfrm>
        </p:grpSpPr>
        <p:sp>
          <p:nvSpPr>
            <p:cNvPr id="41" name="Rounded Rectangle 11">
              <a:extLst>
                <a:ext uri="{FF2B5EF4-FFF2-40B4-BE49-F238E27FC236}">
                  <a16:creationId xmlns:a16="http://schemas.microsoft.com/office/drawing/2014/main" id="{A0DB267A-CADA-4296-9E24-2AB644C06A2D}"/>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42" name="Picture 3">
              <a:extLst>
                <a:ext uri="{FF2B5EF4-FFF2-40B4-BE49-F238E27FC236}">
                  <a16:creationId xmlns:a16="http://schemas.microsoft.com/office/drawing/2014/main" id="{4C29D1AC-1047-41DB-BA3D-ADED7B027D2A}"/>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43" name="Group 13">
            <a:extLst>
              <a:ext uri="{FF2B5EF4-FFF2-40B4-BE49-F238E27FC236}">
                <a16:creationId xmlns:a16="http://schemas.microsoft.com/office/drawing/2014/main" id="{5754099D-50D1-43ED-A88A-9BE7DC1842C9}"/>
              </a:ext>
            </a:extLst>
          </p:cNvPr>
          <p:cNvGrpSpPr/>
          <p:nvPr/>
        </p:nvGrpSpPr>
        <p:grpSpPr>
          <a:xfrm>
            <a:off x="3227749" y="2728424"/>
            <a:ext cx="2267534" cy="2850727"/>
            <a:chOff x="2250170" y="4109435"/>
            <a:chExt cx="1866520" cy="2363936"/>
          </a:xfrm>
        </p:grpSpPr>
        <p:pic>
          <p:nvPicPr>
            <p:cNvPr id="44" name="图片 17">
              <a:extLst>
                <a:ext uri="{FF2B5EF4-FFF2-40B4-BE49-F238E27FC236}">
                  <a16:creationId xmlns:a16="http://schemas.microsoft.com/office/drawing/2014/main" id="{75815007-0ED0-4676-969B-888E2CA1878E}"/>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45" name="Rounded Rectangle 11">
              <a:extLst>
                <a:ext uri="{FF2B5EF4-FFF2-40B4-BE49-F238E27FC236}">
                  <a16:creationId xmlns:a16="http://schemas.microsoft.com/office/drawing/2014/main" id="{CDF94325-5176-4C14-8935-28773BE9E33E}"/>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6" name="Group 17">
            <a:extLst>
              <a:ext uri="{FF2B5EF4-FFF2-40B4-BE49-F238E27FC236}">
                <a16:creationId xmlns:a16="http://schemas.microsoft.com/office/drawing/2014/main" id="{53379AB1-3C39-4381-9879-83036FE57968}"/>
              </a:ext>
            </a:extLst>
          </p:cNvPr>
          <p:cNvGrpSpPr/>
          <p:nvPr/>
        </p:nvGrpSpPr>
        <p:grpSpPr>
          <a:xfrm>
            <a:off x="8615390" y="2745176"/>
            <a:ext cx="2136389" cy="2830929"/>
            <a:chOff x="10275770" y="3197633"/>
            <a:chExt cx="1866520" cy="2400272"/>
          </a:xfrm>
        </p:grpSpPr>
        <p:pic>
          <p:nvPicPr>
            <p:cNvPr id="47" name="Picture 2" descr="Image result for instagram screenshot">
              <a:extLst>
                <a:ext uri="{FF2B5EF4-FFF2-40B4-BE49-F238E27FC236}">
                  <a16:creationId xmlns:a16="http://schemas.microsoft.com/office/drawing/2014/main" id="{16709508-06C3-4FAA-B73D-B6DB2580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11">
              <a:extLst>
                <a:ext uri="{FF2B5EF4-FFF2-40B4-BE49-F238E27FC236}">
                  <a16:creationId xmlns:a16="http://schemas.microsoft.com/office/drawing/2014/main" id="{87E90825-3AD6-4040-831D-B438A3B16F7C}"/>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9" name="Group 18">
            <a:extLst>
              <a:ext uri="{FF2B5EF4-FFF2-40B4-BE49-F238E27FC236}">
                <a16:creationId xmlns:a16="http://schemas.microsoft.com/office/drawing/2014/main" id="{E603717B-16DE-4D58-B929-3F635EF17C76}"/>
              </a:ext>
            </a:extLst>
          </p:cNvPr>
          <p:cNvGrpSpPr/>
          <p:nvPr/>
        </p:nvGrpSpPr>
        <p:grpSpPr>
          <a:xfrm>
            <a:off x="5991309" y="2728424"/>
            <a:ext cx="2218747" cy="2850727"/>
            <a:chOff x="6608317" y="4073099"/>
            <a:chExt cx="1866520" cy="2400272"/>
          </a:xfrm>
        </p:grpSpPr>
        <p:pic>
          <p:nvPicPr>
            <p:cNvPr id="50" name="图片 18">
              <a:extLst>
                <a:ext uri="{FF2B5EF4-FFF2-40B4-BE49-F238E27FC236}">
                  <a16:creationId xmlns:a16="http://schemas.microsoft.com/office/drawing/2014/main" id="{8F14F91E-27B1-4D06-96C7-341CED4164CF}"/>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51" name="Rounded Rectangle 11">
              <a:extLst>
                <a:ext uri="{FF2B5EF4-FFF2-40B4-BE49-F238E27FC236}">
                  <a16:creationId xmlns:a16="http://schemas.microsoft.com/office/drawing/2014/main" id="{0F8AF8BD-6F5B-4D7E-8B57-83A06375D748}"/>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52" name="Group 23">
            <a:extLst>
              <a:ext uri="{FF2B5EF4-FFF2-40B4-BE49-F238E27FC236}">
                <a16:creationId xmlns:a16="http://schemas.microsoft.com/office/drawing/2014/main" id="{355DA8D0-F8BD-4707-B8F4-A14560B38197}"/>
              </a:ext>
            </a:extLst>
          </p:cNvPr>
          <p:cNvGrpSpPr/>
          <p:nvPr/>
        </p:nvGrpSpPr>
        <p:grpSpPr>
          <a:xfrm>
            <a:off x="3773180" y="5141586"/>
            <a:ext cx="1378495" cy="370337"/>
            <a:chOff x="3003385" y="6324731"/>
            <a:chExt cx="1378495" cy="370337"/>
          </a:xfrm>
        </p:grpSpPr>
        <p:sp>
          <p:nvSpPr>
            <p:cNvPr id="53" name="Rounded Rectangle 11">
              <a:extLst>
                <a:ext uri="{FF2B5EF4-FFF2-40B4-BE49-F238E27FC236}">
                  <a16:creationId xmlns:a16="http://schemas.microsoft.com/office/drawing/2014/main" id="{A113B74B-4F4D-4A80-9031-26981B72ECC7}"/>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54" name="Picture 21">
              <a:extLst>
                <a:ext uri="{FF2B5EF4-FFF2-40B4-BE49-F238E27FC236}">
                  <a16:creationId xmlns:a16="http://schemas.microsoft.com/office/drawing/2014/main" id="{62708718-4B50-4490-AEC0-89757726F209}"/>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55" name="Straight Connector 22">
            <a:extLst>
              <a:ext uri="{FF2B5EF4-FFF2-40B4-BE49-F238E27FC236}">
                <a16:creationId xmlns:a16="http://schemas.microsoft.com/office/drawing/2014/main" id="{DAEC4C5F-22EA-4CC3-8707-59DD9D655039}"/>
              </a:ext>
            </a:extLst>
          </p:cNvPr>
          <p:cNvCxnSpPr/>
          <p:nvPr/>
        </p:nvCxnSpPr>
        <p:spPr>
          <a:xfrm rot="16200000">
            <a:off x="2030505" y="3580096"/>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8952469E-B39F-47FB-A3A4-220CFED55657}"/>
              </a:ext>
            </a:extLst>
          </p:cNvPr>
          <p:cNvCxnSpPr>
            <a:stCxn id="41" idx="3"/>
          </p:cNvCxnSpPr>
          <p:nvPr/>
        </p:nvCxnSpPr>
        <p:spPr>
          <a:xfrm>
            <a:off x="2696505" y="2987741"/>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1D848160-8A63-4A9C-8516-350F93B1849E}"/>
              </a:ext>
            </a:extLst>
          </p:cNvPr>
          <p:cNvCxnSpPr>
            <a:endCxn id="48" idx="0"/>
          </p:cNvCxnSpPr>
          <p:nvPr/>
        </p:nvCxnSpPr>
        <p:spPr>
          <a:xfrm>
            <a:off x="2650011" y="2588942"/>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Elbow Connector 32">
            <a:extLst>
              <a:ext uri="{FF2B5EF4-FFF2-40B4-BE49-F238E27FC236}">
                <a16:creationId xmlns:a16="http://schemas.microsoft.com/office/drawing/2014/main" id="{11D753E0-54BF-4DBC-BA3B-3222DC1D3D0E}"/>
              </a:ext>
            </a:extLst>
          </p:cNvPr>
          <p:cNvCxnSpPr>
            <a:endCxn id="51" idx="2"/>
          </p:cNvCxnSpPr>
          <p:nvPr/>
        </p:nvCxnSpPr>
        <p:spPr>
          <a:xfrm flipV="1">
            <a:off x="2706746" y="5579151"/>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34">
            <a:extLst>
              <a:ext uri="{FF2B5EF4-FFF2-40B4-BE49-F238E27FC236}">
                <a16:creationId xmlns:a16="http://schemas.microsoft.com/office/drawing/2014/main" id="{42AF1012-51BE-4D7E-80D6-7817BD0E77E9}"/>
              </a:ext>
            </a:extLst>
          </p:cNvPr>
          <p:cNvCxnSpPr>
            <a:stCxn id="44" idx="3"/>
            <a:endCxn id="51" idx="1"/>
          </p:cNvCxnSpPr>
          <p:nvPr/>
        </p:nvCxnSpPr>
        <p:spPr>
          <a:xfrm>
            <a:off x="5495283" y="4153788"/>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a:extLst>
              <a:ext uri="{FF2B5EF4-FFF2-40B4-BE49-F238E27FC236}">
                <a16:creationId xmlns:a16="http://schemas.microsoft.com/office/drawing/2014/main" id="{72F8B048-F300-4C84-A55E-65E8325A6391}"/>
              </a:ext>
            </a:extLst>
          </p:cNvPr>
          <p:cNvCxnSpPr>
            <a:stCxn id="51" idx="3"/>
            <a:endCxn id="48" idx="1"/>
          </p:cNvCxnSpPr>
          <p:nvPr/>
        </p:nvCxnSpPr>
        <p:spPr>
          <a:xfrm>
            <a:off x="8210056" y="4153788"/>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1" name="Rounded Rectangle 11">
            <a:extLst>
              <a:ext uri="{FF2B5EF4-FFF2-40B4-BE49-F238E27FC236}">
                <a16:creationId xmlns:a16="http://schemas.microsoft.com/office/drawing/2014/main" id="{FF044F68-9A1A-4203-A8AF-F205CCA79349}"/>
              </a:ext>
            </a:extLst>
          </p:cNvPr>
          <p:cNvSpPr/>
          <p:nvPr/>
        </p:nvSpPr>
        <p:spPr>
          <a:xfrm>
            <a:off x="6204511" y="44504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62" name="Picture 41">
            <a:extLst>
              <a:ext uri="{FF2B5EF4-FFF2-40B4-BE49-F238E27FC236}">
                <a16:creationId xmlns:a16="http://schemas.microsoft.com/office/drawing/2014/main" id="{FC677E31-0925-4788-9EFB-437286240BDE}"/>
              </a:ext>
            </a:extLst>
          </p:cNvPr>
          <p:cNvPicPr>
            <a:picLocks noChangeAspect="1"/>
          </p:cNvPicPr>
          <p:nvPr/>
        </p:nvPicPr>
        <p:blipFill>
          <a:blip r:embed="rId8"/>
          <a:stretch>
            <a:fillRect/>
          </a:stretch>
        </p:blipFill>
        <p:spPr>
          <a:xfrm>
            <a:off x="7856712" y="5242765"/>
            <a:ext cx="312107" cy="312107"/>
          </a:xfrm>
          <a:prstGeom prst="rect">
            <a:avLst/>
          </a:prstGeom>
          <a:noFill/>
        </p:spPr>
      </p:pic>
      <p:sp>
        <p:nvSpPr>
          <p:cNvPr id="63" name="Rounded Rectangle 11">
            <a:extLst>
              <a:ext uri="{FF2B5EF4-FFF2-40B4-BE49-F238E27FC236}">
                <a16:creationId xmlns:a16="http://schemas.microsoft.com/office/drawing/2014/main" id="{45074196-5E3B-4561-A636-7CD31218EDE7}"/>
              </a:ext>
            </a:extLst>
          </p:cNvPr>
          <p:cNvSpPr/>
          <p:nvPr/>
        </p:nvSpPr>
        <p:spPr>
          <a:xfrm>
            <a:off x="6213614" y="480101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4" name="Rectangle 45">
            <a:extLst>
              <a:ext uri="{FF2B5EF4-FFF2-40B4-BE49-F238E27FC236}">
                <a16:creationId xmlns:a16="http://schemas.microsoft.com/office/drawing/2014/main" id="{D9AE561A-7453-4C18-864F-6F6B458DE2BB}"/>
              </a:ext>
            </a:extLst>
          </p:cNvPr>
          <p:cNvSpPr/>
          <p:nvPr/>
        </p:nvSpPr>
        <p:spPr>
          <a:xfrm>
            <a:off x="3064620" y="2357741"/>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dissolv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5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5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dissolv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179EBD-A4BD-4FDB-89FC-AD41E37E5A43}"/>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DB848609-BA02-43DC-AF5C-08A48245510F}"/>
              </a:ext>
            </a:extLst>
          </p:cNvPr>
          <p:cNvSpPr>
            <a:spLocks noGrp="1"/>
          </p:cNvSpPr>
          <p:nvPr>
            <p:ph type="sldNum" sz="quarter" idx="12"/>
          </p:nvPr>
        </p:nvSpPr>
        <p:spPr/>
        <p:txBody>
          <a:bodyPr/>
          <a:lstStyle/>
          <a:p>
            <a:fld id="{12633BAD-9368-460B-83A5-8FA1CBAFC089}" type="slidenum">
              <a:rPr lang="zh-CN" altLang="en-US" smtClean="0"/>
              <a:t>15</a:t>
            </a:fld>
            <a:endParaRPr lang="zh-CN" altLang="en-US"/>
          </a:p>
        </p:txBody>
      </p:sp>
      <p:sp>
        <p:nvSpPr>
          <p:cNvPr id="4" name="标题 3">
            <a:extLst>
              <a:ext uri="{FF2B5EF4-FFF2-40B4-BE49-F238E27FC236}">
                <a16:creationId xmlns:a16="http://schemas.microsoft.com/office/drawing/2014/main" id="{58BE180A-74E5-44A3-8CBA-16D911201F03}"/>
              </a:ext>
            </a:extLst>
          </p:cNvPr>
          <p:cNvSpPr>
            <a:spLocks noGrp="1"/>
          </p:cNvSpPr>
          <p:nvPr>
            <p:ph type="title"/>
          </p:nvPr>
        </p:nvSpPr>
        <p:spPr/>
        <p:txBody>
          <a:bodyPr/>
          <a:lstStyle/>
          <a:p>
            <a:r>
              <a:rPr lang="en-US" dirty="0"/>
              <a:t>Android Task Mechanism</a:t>
            </a:r>
          </a:p>
        </p:txBody>
      </p:sp>
      <p:sp>
        <p:nvSpPr>
          <p:cNvPr id="6" name="Text Placeholder 1">
            <a:extLst>
              <a:ext uri="{FF2B5EF4-FFF2-40B4-BE49-F238E27FC236}">
                <a16:creationId xmlns:a16="http://schemas.microsoft.com/office/drawing/2014/main" id="{17D2E8B0-B9E0-4512-937A-4A824631FC64}"/>
              </a:ext>
            </a:extLst>
          </p:cNvPr>
          <p:cNvSpPr txBox="1">
            <a:spLocks/>
          </p:cNvSpPr>
          <p:nvPr/>
        </p:nvSpPr>
        <p:spPr>
          <a:xfrm>
            <a:off x="760736" y="900128"/>
            <a:ext cx="10327340" cy="1595699"/>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A </a:t>
            </a:r>
            <a:r>
              <a:rPr lang="en-US" sz="2800">
                <a:solidFill>
                  <a:srgbClr val="C00000"/>
                </a:solidFill>
              </a:rPr>
              <a:t>task</a:t>
            </a:r>
            <a:r>
              <a:rPr lang="en-US" sz="2800"/>
              <a:t> is a collection of Activities that users interact to perform a certain job. </a:t>
            </a:r>
          </a:p>
          <a:p>
            <a:pPr marL="863615" lvl="1" indent="-457200">
              <a:buFont typeface="Arial" charset="0"/>
              <a:buChar char="•"/>
            </a:pPr>
            <a:r>
              <a:rPr lang="en-US" sz="2600">
                <a:latin typeface="Cambria" charset="0"/>
                <a:ea typeface="Cambria" charset="0"/>
                <a:cs typeface="Cambria" charset="0"/>
              </a:rPr>
              <a:t>Activities are arranged in a stack called </a:t>
            </a:r>
            <a:r>
              <a:rPr lang="en-US" sz="2600">
                <a:solidFill>
                  <a:srgbClr val="C00000"/>
                </a:solidFill>
                <a:latin typeface="Cambria" charset="0"/>
                <a:ea typeface="Cambria" charset="0"/>
                <a:cs typeface="Cambria" charset="0"/>
              </a:rPr>
              <a:t>back stack</a:t>
            </a:r>
            <a:r>
              <a:rPr lang="en-US" sz="2600">
                <a:latin typeface="Cambria" charset="0"/>
                <a:ea typeface="Cambria" charset="0"/>
                <a:cs typeface="Cambria" charset="0"/>
              </a:rPr>
              <a:t>.</a:t>
            </a:r>
            <a:endParaRPr lang="en-US" sz="2600" dirty="0">
              <a:latin typeface="Cambria" charset="0"/>
              <a:ea typeface="Cambria" charset="0"/>
              <a:cs typeface="Cambria" charset="0"/>
            </a:endParaRPr>
          </a:p>
        </p:txBody>
      </p:sp>
      <p:grpSp>
        <p:nvGrpSpPr>
          <p:cNvPr id="7" name="Group 3">
            <a:extLst>
              <a:ext uri="{FF2B5EF4-FFF2-40B4-BE49-F238E27FC236}">
                <a16:creationId xmlns:a16="http://schemas.microsoft.com/office/drawing/2014/main" id="{F08013BA-E523-4B08-A27D-7D5E9CC4D98D}"/>
              </a:ext>
            </a:extLst>
          </p:cNvPr>
          <p:cNvGrpSpPr/>
          <p:nvPr/>
        </p:nvGrpSpPr>
        <p:grpSpPr>
          <a:xfrm>
            <a:off x="932330" y="4591211"/>
            <a:ext cx="1332000" cy="1260000"/>
            <a:chOff x="1477040" y="5384571"/>
            <a:chExt cx="1332000" cy="1260000"/>
          </a:xfrm>
        </p:grpSpPr>
        <p:pic>
          <p:nvPicPr>
            <p:cNvPr id="8" name="Picture 25">
              <a:extLst>
                <a:ext uri="{FF2B5EF4-FFF2-40B4-BE49-F238E27FC236}">
                  <a16:creationId xmlns:a16="http://schemas.microsoft.com/office/drawing/2014/main" id="{FCE563A3-0DF9-431F-97BC-53D030B279ED}"/>
                </a:ext>
              </a:extLst>
            </p:cNvPr>
            <p:cNvPicPr>
              <a:picLocks noChangeAspect="1"/>
            </p:cNvPicPr>
            <p:nvPr/>
          </p:nvPicPr>
          <p:blipFill>
            <a:blip r:embed="rId3"/>
            <a:stretch>
              <a:fillRect/>
            </a:stretch>
          </p:blipFill>
          <p:spPr>
            <a:xfrm>
              <a:off x="1691370" y="5734366"/>
              <a:ext cx="818036" cy="773411"/>
            </a:xfrm>
            <a:prstGeom prst="rect">
              <a:avLst/>
            </a:prstGeom>
          </p:spPr>
        </p:pic>
        <p:sp>
          <p:nvSpPr>
            <p:cNvPr id="9" name="Rounded Rectangle 2">
              <a:extLst>
                <a:ext uri="{FF2B5EF4-FFF2-40B4-BE49-F238E27FC236}">
                  <a16:creationId xmlns:a16="http://schemas.microsoft.com/office/drawing/2014/main" id="{B60D87CE-967A-4B21-AA7B-B006CDD46288}"/>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6">
            <a:extLst>
              <a:ext uri="{FF2B5EF4-FFF2-40B4-BE49-F238E27FC236}">
                <a16:creationId xmlns:a16="http://schemas.microsoft.com/office/drawing/2014/main" id="{E4B66D29-AF75-4141-9F28-56F218CC0961}"/>
              </a:ext>
            </a:extLst>
          </p:cNvPr>
          <p:cNvGrpSpPr/>
          <p:nvPr/>
        </p:nvGrpSpPr>
        <p:grpSpPr>
          <a:xfrm>
            <a:off x="932330" y="2433745"/>
            <a:ext cx="1332000" cy="1260000"/>
            <a:chOff x="1477040" y="3087623"/>
            <a:chExt cx="1332000" cy="1260000"/>
          </a:xfrm>
        </p:grpSpPr>
        <p:sp>
          <p:nvSpPr>
            <p:cNvPr id="11" name="Rounded Rectangle 11">
              <a:extLst>
                <a:ext uri="{FF2B5EF4-FFF2-40B4-BE49-F238E27FC236}">
                  <a16:creationId xmlns:a16="http://schemas.microsoft.com/office/drawing/2014/main" id="{BB94C031-F833-4BD7-80BD-CD404FD27166}"/>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2E663726-BF97-4649-A1A6-CADB9D6F0A72}"/>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9">
            <a:extLst>
              <a:ext uri="{FF2B5EF4-FFF2-40B4-BE49-F238E27FC236}">
                <a16:creationId xmlns:a16="http://schemas.microsoft.com/office/drawing/2014/main" id="{602187F8-69E5-47B6-A30D-08F001ED4758}"/>
              </a:ext>
            </a:extLst>
          </p:cNvPr>
          <p:cNvGrpSpPr/>
          <p:nvPr/>
        </p:nvGrpSpPr>
        <p:grpSpPr>
          <a:xfrm>
            <a:off x="2795574" y="2664946"/>
            <a:ext cx="2267534" cy="2850727"/>
            <a:chOff x="2250170" y="4109435"/>
            <a:chExt cx="1866520" cy="2363936"/>
          </a:xfrm>
        </p:grpSpPr>
        <p:pic>
          <p:nvPicPr>
            <p:cNvPr id="14" name="图片 17">
              <a:extLst>
                <a:ext uri="{FF2B5EF4-FFF2-40B4-BE49-F238E27FC236}">
                  <a16:creationId xmlns:a16="http://schemas.microsoft.com/office/drawing/2014/main" id="{5D4F2E85-3907-42D0-8458-59D546DD99F8}"/>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F3009925-9B28-45A7-A0B3-D9B7FFB0D690}"/>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2">
            <a:extLst>
              <a:ext uri="{FF2B5EF4-FFF2-40B4-BE49-F238E27FC236}">
                <a16:creationId xmlns:a16="http://schemas.microsoft.com/office/drawing/2014/main" id="{F0E04942-7E30-4E6A-8880-B8E706BCEF6D}"/>
              </a:ext>
            </a:extLst>
          </p:cNvPr>
          <p:cNvGrpSpPr/>
          <p:nvPr/>
        </p:nvGrpSpPr>
        <p:grpSpPr>
          <a:xfrm>
            <a:off x="8183215" y="2681698"/>
            <a:ext cx="2136389" cy="2830929"/>
            <a:chOff x="10275770" y="3197633"/>
            <a:chExt cx="1866520" cy="2400272"/>
          </a:xfrm>
        </p:grpSpPr>
        <p:pic>
          <p:nvPicPr>
            <p:cNvPr id="17" name="Picture 2" descr="Image result for instagram screenshot">
              <a:extLst>
                <a:ext uri="{FF2B5EF4-FFF2-40B4-BE49-F238E27FC236}">
                  <a16:creationId xmlns:a16="http://schemas.microsoft.com/office/drawing/2014/main" id="{CC679050-8EC3-4085-B6EB-977F06928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1">
              <a:extLst>
                <a:ext uri="{FF2B5EF4-FFF2-40B4-BE49-F238E27FC236}">
                  <a16:creationId xmlns:a16="http://schemas.microsoft.com/office/drawing/2014/main" id="{F897D922-25B9-425A-A9F1-6A39FFBA06A3}"/>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5">
            <a:extLst>
              <a:ext uri="{FF2B5EF4-FFF2-40B4-BE49-F238E27FC236}">
                <a16:creationId xmlns:a16="http://schemas.microsoft.com/office/drawing/2014/main" id="{AB8A5332-52E7-41B6-9BAE-13B3CE8AA1A2}"/>
              </a:ext>
            </a:extLst>
          </p:cNvPr>
          <p:cNvGrpSpPr/>
          <p:nvPr/>
        </p:nvGrpSpPr>
        <p:grpSpPr>
          <a:xfrm>
            <a:off x="5559134" y="2664946"/>
            <a:ext cx="2218747" cy="2850727"/>
            <a:chOff x="6608317" y="4073099"/>
            <a:chExt cx="1866520" cy="2400272"/>
          </a:xfrm>
        </p:grpSpPr>
        <p:pic>
          <p:nvPicPr>
            <p:cNvPr id="20" name="图片 18">
              <a:extLst>
                <a:ext uri="{FF2B5EF4-FFF2-40B4-BE49-F238E27FC236}">
                  <a16:creationId xmlns:a16="http://schemas.microsoft.com/office/drawing/2014/main" id="{54FCA2F0-62CF-4DD9-A32E-83E8D740F012}"/>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21" name="Rounded Rectangle 11">
              <a:extLst>
                <a:ext uri="{FF2B5EF4-FFF2-40B4-BE49-F238E27FC236}">
                  <a16:creationId xmlns:a16="http://schemas.microsoft.com/office/drawing/2014/main" id="{F9F9839A-1EEC-42EE-83A9-5FBAFA30898F}"/>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2" name="Group 18">
            <a:extLst>
              <a:ext uri="{FF2B5EF4-FFF2-40B4-BE49-F238E27FC236}">
                <a16:creationId xmlns:a16="http://schemas.microsoft.com/office/drawing/2014/main" id="{3FF0F847-FF73-440D-9721-BF13588F7BC1}"/>
              </a:ext>
            </a:extLst>
          </p:cNvPr>
          <p:cNvGrpSpPr/>
          <p:nvPr/>
        </p:nvGrpSpPr>
        <p:grpSpPr>
          <a:xfrm>
            <a:off x="3341005" y="5078108"/>
            <a:ext cx="1378495" cy="370337"/>
            <a:chOff x="3003385" y="6324731"/>
            <a:chExt cx="1378495" cy="370337"/>
          </a:xfrm>
        </p:grpSpPr>
        <p:sp>
          <p:nvSpPr>
            <p:cNvPr id="23" name="Rounded Rectangle 11">
              <a:extLst>
                <a:ext uri="{FF2B5EF4-FFF2-40B4-BE49-F238E27FC236}">
                  <a16:creationId xmlns:a16="http://schemas.microsoft.com/office/drawing/2014/main" id="{08ABDE2A-0A21-4A06-8FCA-54CC0BA8FFB3}"/>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4" name="Picture 20">
              <a:extLst>
                <a:ext uri="{FF2B5EF4-FFF2-40B4-BE49-F238E27FC236}">
                  <a16:creationId xmlns:a16="http://schemas.microsoft.com/office/drawing/2014/main" id="{7ED95406-FF99-4A96-AFF1-D5704914E050}"/>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5" name="Straight Connector 21">
            <a:extLst>
              <a:ext uri="{FF2B5EF4-FFF2-40B4-BE49-F238E27FC236}">
                <a16:creationId xmlns:a16="http://schemas.microsoft.com/office/drawing/2014/main" id="{666CB166-8E34-41BD-93C6-C855C3F504E7}"/>
              </a:ext>
            </a:extLst>
          </p:cNvPr>
          <p:cNvCxnSpPr/>
          <p:nvPr/>
        </p:nvCxnSpPr>
        <p:spPr>
          <a:xfrm rot="16200000">
            <a:off x="1598330" y="3516618"/>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19646895-9051-4AE6-9003-4D8135CBFD62}"/>
              </a:ext>
            </a:extLst>
          </p:cNvPr>
          <p:cNvCxnSpPr>
            <a:stCxn id="11" idx="3"/>
          </p:cNvCxnSpPr>
          <p:nvPr/>
        </p:nvCxnSpPr>
        <p:spPr>
          <a:xfrm>
            <a:off x="2264330" y="306374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Elbow Connector 23">
            <a:extLst>
              <a:ext uri="{FF2B5EF4-FFF2-40B4-BE49-F238E27FC236}">
                <a16:creationId xmlns:a16="http://schemas.microsoft.com/office/drawing/2014/main" id="{F060B408-89CC-4EC6-9914-0DD8CA210808}"/>
              </a:ext>
            </a:extLst>
          </p:cNvPr>
          <p:cNvCxnSpPr>
            <a:endCxn id="23" idx="0"/>
          </p:cNvCxnSpPr>
          <p:nvPr/>
        </p:nvCxnSpPr>
        <p:spPr>
          <a:xfrm>
            <a:off x="2217836" y="2525464"/>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lbow Connector 24">
            <a:extLst>
              <a:ext uri="{FF2B5EF4-FFF2-40B4-BE49-F238E27FC236}">
                <a16:creationId xmlns:a16="http://schemas.microsoft.com/office/drawing/2014/main" id="{4600A274-DC1B-4365-84C2-0DD1B56078E9}"/>
              </a:ext>
            </a:extLst>
          </p:cNvPr>
          <p:cNvCxnSpPr/>
          <p:nvPr/>
        </p:nvCxnSpPr>
        <p:spPr>
          <a:xfrm flipV="1">
            <a:off x="2274571" y="5515673"/>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D585DE23-9266-4C2D-A690-B8B4EABBBC0A}"/>
              </a:ext>
            </a:extLst>
          </p:cNvPr>
          <p:cNvCxnSpPr/>
          <p:nvPr/>
        </p:nvCxnSpPr>
        <p:spPr>
          <a:xfrm>
            <a:off x="5063108" y="4090310"/>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6">
            <a:extLst>
              <a:ext uri="{FF2B5EF4-FFF2-40B4-BE49-F238E27FC236}">
                <a16:creationId xmlns:a16="http://schemas.microsoft.com/office/drawing/2014/main" id="{39C9CCEF-808D-49D7-8653-484513C55BDA}"/>
              </a:ext>
            </a:extLst>
          </p:cNvPr>
          <p:cNvCxnSpPr>
            <a:endCxn id="23" idx="1"/>
          </p:cNvCxnSpPr>
          <p:nvPr/>
        </p:nvCxnSpPr>
        <p:spPr>
          <a:xfrm>
            <a:off x="7777881" y="4090310"/>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31" name="Rounded Rectangle 11">
            <a:extLst>
              <a:ext uri="{FF2B5EF4-FFF2-40B4-BE49-F238E27FC236}">
                <a16:creationId xmlns:a16="http://schemas.microsoft.com/office/drawing/2014/main" id="{1791B63A-140D-48F7-B71C-54C99DFC1023}"/>
              </a:ext>
            </a:extLst>
          </p:cNvPr>
          <p:cNvSpPr/>
          <p:nvPr/>
        </p:nvSpPr>
        <p:spPr>
          <a:xfrm>
            <a:off x="5772336" y="438693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32" name="Picture 28">
            <a:extLst>
              <a:ext uri="{FF2B5EF4-FFF2-40B4-BE49-F238E27FC236}">
                <a16:creationId xmlns:a16="http://schemas.microsoft.com/office/drawing/2014/main" id="{01662DEB-B456-4B66-B11D-BD10875245EB}"/>
              </a:ext>
            </a:extLst>
          </p:cNvPr>
          <p:cNvPicPr>
            <a:picLocks noChangeAspect="1"/>
          </p:cNvPicPr>
          <p:nvPr/>
        </p:nvPicPr>
        <p:blipFill>
          <a:blip r:embed="rId8"/>
          <a:stretch>
            <a:fillRect/>
          </a:stretch>
        </p:blipFill>
        <p:spPr>
          <a:xfrm>
            <a:off x="7424537" y="5179287"/>
            <a:ext cx="312107" cy="312107"/>
          </a:xfrm>
          <a:prstGeom prst="rect">
            <a:avLst/>
          </a:prstGeom>
          <a:noFill/>
        </p:spPr>
      </p:pic>
      <p:sp>
        <p:nvSpPr>
          <p:cNvPr id="33" name="Rounded Rectangle 11">
            <a:extLst>
              <a:ext uri="{FF2B5EF4-FFF2-40B4-BE49-F238E27FC236}">
                <a16:creationId xmlns:a16="http://schemas.microsoft.com/office/drawing/2014/main" id="{1B1EB566-DAE2-4DD7-8C51-B45226AEF486}"/>
              </a:ext>
            </a:extLst>
          </p:cNvPr>
          <p:cNvSpPr/>
          <p:nvPr/>
        </p:nvSpPr>
        <p:spPr>
          <a:xfrm>
            <a:off x="5781439" y="4737537"/>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4" name="Rectangle 30">
            <a:extLst>
              <a:ext uri="{FF2B5EF4-FFF2-40B4-BE49-F238E27FC236}">
                <a16:creationId xmlns:a16="http://schemas.microsoft.com/office/drawing/2014/main" id="{839D3F98-6A09-4B5B-9545-470C63BD309D}"/>
              </a:ext>
            </a:extLst>
          </p:cNvPr>
          <p:cNvSpPr/>
          <p:nvPr/>
        </p:nvSpPr>
        <p:spPr>
          <a:xfrm>
            <a:off x="2632445" y="2387332"/>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1">
            <a:extLst>
              <a:ext uri="{FF2B5EF4-FFF2-40B4-BE49-F238E27FC236}">
                <a16:creationId xmlns:a16="http://schemas.microsoft.com/office/drawing/2014/main" id="{EAF62F45-92F3-4A36-A1B1-9F018626CD5D}"/>
              </a:ext>
            </a:extLst>
          </p:cNvPr>
          <p:cNvSpPr txBox="1"/>
          <p:nvPr/>
        </p:nvSpPr>
        <p:spPr>
          <a:xfrm>
            <a:off x="5342121" y="5662378"/>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3593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13D8E8-C4C2-421C-9D7C-A7072B81E250}"/>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3C57FED1-E895-41DE-A53C-FACF40483AA7}"/>
              </a:ext>
            </a:extLst>
          </p:cNvPr>
          <p:cNvSpPr>
            <a:spLocks noGrp="1"/>
          </p:cNvSpPr>
          <p:nvPr>
            <p:ph type="sldNum" sz="quarter" idx="12"/>
          </p:nvPr>
        </p:nvSpPr>
        <p:spPr/>
        <p:txBody>
          <a:bodyPr/>
          <a:lstStyle/>
          <a:p>
            <a:fld id="{12633BAD-9368-460B-83A5-8FA1CBAFC089}" type="slidenum">
              <a:rPr lang="zh-CN" altLang="en-US" smtClean="0"/>
              <a:t>16</a:t>
            </a:fld>
            <a:endParaRPr lang="zh-CN" altLang="en-US"/>
          </a:p>
        </p:txBody>
      </p:sp>
      <p:sp>
        <p:nvSpPr>
          <p:cNvPr id="4" name="标题 3">
            <a:extLst>
              <a:ext uri="{FF2B5EF4-FFF2-40B4-BE49-F238E27FC236}">
                <a16:creationId xmlns:a16="http://schemas.microsoft.com/office/drawing/2014/main" id="{A215E9CA-0E34-48D3-971D-0F7238AD4BD3}"/>
              </a:ext>
            </a:extLst>
          </p:cNvPr>
          <p:cNvSpPr>
            <a:spLocks noGrp="1"/>
          </p:cNvSpPr>
          <p:nvPr>
            <p:ph type="title"/>
          </p:nvPr>
        </p:nvSpPr>
        <p:spPr/>
        <p:txBody>
          <a:bodyPr/>
          <a:lstStyle/>
          <a:p>
            <a:r>
              <a:rPr lang="en-US" dirty="0"/>
              <a:t>Privacy Concerns of Android Task Mechanism</a:t>
            </a:r>
          </a:p>
        </p:txBody>
      </p:sp>
      <p:sp>
        <p:nvSpPr>
          <p:cNvPr id="5" name="内容占位符 4">
            <a:extLst>
              <a:ext uri="{FF2B5EF4-FFF2-40B4-BE49-F238E27FC236}">
                <a16:creationId xmlns:a16="http://schemas.microsoft.com/office/drawing/2014/main" id="{13123F5D-D7FB-4825-B3FA-985815A87569}"/>
              </a:ext>
            </a:extLst>
          </p:cNvPr>
          <p:cNvSpPr>
            <a:spLocks noGrp="1"/>
          </p:cNvSpPr>
          <p:nvPr>
            <p:ph sz="quarter" idx="13"/>
          </p:nvPr>
        </p:nvSpPr>
        <p:spPr>
          <a:xfrm>
            <a:off x="196770" y="1095490"/>
            <a:ext cx="11783026" cy="4987876"/>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p>
          <a:p>
            <a:pPr marL="342900" indent="-342900">
              <a:buFont typeface="Arial" panose="020B0604020202020204" pitchFamily="34" charset="0"/>
              <a:buChar char="•"/>
            </a:pPr>
            <a:endParaRPr lang="en-US" altLang="zh-CN" sz="3200" dirty="0">
              <a:solidFill>
                <a:schemeClr val="tx1"/>
              </a:solidFill>
            </a:endParaRPr>
          </a:p>
          <a:p>
            <a:pPr>
              <a:buFont typeface="Arial" panose="020B0604020202020204" pitchFamily="34" charset="0"/>
              <a:buChar char="•"/>
            </a:pPr>
            <a:r>
              <a:rPr lang="en-US" altLang="zh-CN" sz="3200" dirty="0"/>
              <a:t>  What if a malicious app gets into same task of a benign App?</a:t>
            </a:r>
          </a:p>
          <a:p>
            <a:pPr marL="863615" lvl="1" indent="-457200">
              <a:buSzPct val="80000"/>
              <a:buFont typeface="Wingdings" charset="2"/>
              <a:buChar char="§"/>
            </a:pPr>
            <a:r>
              <a:rPr lang="en-US" altLang="zh-CN" sz="2800" dirty="0">
                <a:solidFill>
                  <a:schemeClr val="tx1"/>
                </a:solidFill>
                <a:latin typeface="Cambria" charset="0"/>
                <a:ea typeface="Cambria" charset="0"/>
                <a:cs typeface="Cambria" charset="0"/>
              </a:rPr>
              <a:t>Ren et al. [USENIXSEC15’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67283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E738AF-9D87-40EC-B459-F7A1025776E3}"/>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6930320B-0127-4397-85FC-3CB92934CEA4}"/>
              </a:ext>
            </a:extLst>
          </p:cNvPr>
          <p:cNvSpPr>
            <a:spLocks noGrp="1"/>
          </p:cNvSpPr>
          <p:nvPr>
            <p:ph type="sldNum" sz="quarter" idx="12"/>
          </p:nvPr>
        </p:nvSpPr>
        <p:spPr/>
        <p:txBody>
          <a:bodyPr/>
          <a:lstStyle/>
          <a:p>
            <a:fld id="{12633BAD-9368-460B-83A5-8FA1CBAFC089}" type="slidenum">
              <a:rPr lang="zh-CN" altLang="en-US" smtClean="0"/>
              <a:t>17</a:t>
            </a:fld>
            <a:endParaRPr lang="zh-CN" altLang="en-US"/>
          </a:p>
        </p:txBody>
      </p:sp>
      <p:sp>
        <p:nvSpPr>
          <p:cNvPr id="4" name="标题 3">
            <a:extLst>
              <a:ext uri="{FF2B5EF4-FFF2-40B4-BE49-F238E27FC236}">
                <a16:creationId xmlns:a16="http://schemas.microsoft.com/office/drawing/2014/main" id="{36EDBC58-C21F-460B-B70B-2D02864A04D4}"/>
              </a:ext>
            </a:extLst>
          </p:cNvPr>
          <p:cNvSpPr>
            <a:spLocks noGrp="1"/>
          </p:cNvSpPr>
          <p:nvPr>
            <p:ph type="title"/>
          </p:nvPr>
        </p:nvSpPr>
        <p:spPr/>
        <p:txBody>
          <a:bodyPr/>
          <a:lstStyle/>
          <a:p>
            <a:r>
              <a:rPr lang="en-US" dirty="0"/>
              <a:t>Our Goal</a:t>
            </a:r>
          </a:p>
        </p:txBody>
      </p:sp>
      <p:sp>
        <p:nvSpPr>
          <p:cNvPr id="5" name="内容占位符 4">
            <a:extLst>
              <a:ext uri="{FF2B5EF4-FFF2-40B4-BE49-F238E27FC236}">
                <a16:creationId xmlns:a16="http://schemas.microsoft.com/office/drawing/2014/main" id="{AAC3448A-F90B-416A-9182-45CD2833FF26}"/>
              </a:ext>
            </a:extLst>
          </p:cNvPr>
          <p:cNvSpPr>
            <a:spLocks noGrp="1"/>
          </p:cNvSpPr>
          <p:nvPr>
            <p:ph sz="quarter" idx="13"/>
          </p:nvPr>
        </p:nvSpPr>
        <p:spPr/>
        <p:txBody>
          <a:bodyPr/>
          <a:lstStyle/>
          <a:p>
            <a:r>
              <a:rPr lang="en-US" altLang="zh-CN" sz="2800" dirty="0"/>
              <a:t>C</a:t>
            </a:r>
            <a:r>
              <a:rPr lang="en-US" altLang="zh-CN" sz="2800" dirty="0">
                <a:solidFill>
                  <a:schemeClr val="tx1"/>
                </a:solidFill>
              </a:rPr>
              <a:t>omprehensive study understanding of task mechanism.</a:t>
            </a:r>
          </a:p>
          <a:p>
            <a:endParaRPr lang="en-US" dirty="0"/>
          </a:p>
        </p:txBody>
      </p:sp>
      <p:sp>
        <p:nvSpPr>
          <p:cNvPr id="14" name="Rounded Rectangle 1">
            <a:extLst>
              <a:ext uri="{FF2B5EF4-FFF2-40B4-BE49-F238E27FC236}">
                <a16:creationId xmlns:a16="http://schemas.microsoft.com/office/drawing/2014/main" id="{612CB711-F33C-4033-83D2-061B1BBD76D6}"/>
              </a:ext>
            </a:extLst>
          </p:cNvPr>
          <p:cNvSpPr/>
          <p:nvPr/>
        </p:nvSpPr>
        <p:spPr>
          <a:xfrm>
            <a:off x="1662454" y="1952883"/>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15" name="Rounded Rectangle 1">
            <a:extLst>
              <a:ext uri="{FF2B5EF4-FFF2-40B4-BE49-F238E27FC236}">
                <a16:creationId xmlns:a16="http://schemas.microsoft.com/office/drawing/2014/main" id="{929435F9-F0E9-47F2-AC2F-D13FCCA9D004}"/>
              </a:ext>
            </a:extLst>
          </p:cNvPr>
          <p:cNvSpPr/>
          <p:nvPr/>
        </p:nvSpPr>
        <p:spPr>
          <a:xfrm>
            <a:off x="1662454"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16" name="Rounded Rectangle 1">
            <a:extLst>
              <a:ext uri="{FF2B5EF4-FFF2-40B4-BE49-F238E27FC236}">
                <a16:creationId xmlns:a16="http://schemas.microsoft.com/office/drawing/2014/main" id="{90D2AFF9-21AD-41E4-AAF7-C77D1AE0F4FB}"/>
              </a:ext>
            </a:extLst>
          </p:cNvPr>
          <p:cNvSpPr/>
          <p:nvPr/>
        </p:nvSpPr>
        <p:spPr>
          <a:xfrm>
            <a:off x="7154446"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17" name="Rounded Rectangle 1">
            <a:extLst>
              <a:ext uri="{FF2B5EF4-FFF2-40B4-BE49-F238E27FC236}">
                <a16:creationId xmlns:a16="http://schemas.microsoft.com/office/drawing/2014/main" id="{B8A0170D-8E50-4F2A-BC00-9CE45EC9CC8B}"/>
              </a:ext>
            </a:extLst>
          </p:cNvPr>
          <p:cNvSpPr/>
          <p:nvPr/>
        </p:nvSpPr>
        <p:spPr>
          <a:xfrm>
            <a:off x="7154446" y="1952882"/>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18" name="Straight Arrow Connector 7">
            <a:extLst>
              <a:ext uri="{FF2B5EF4-FFF2-40B4-BE49-F238E27FC236}">
                <a16:creationId xmlns:a16="http://schemas.microsoft.com/office/drawing/2014/main" id="{70709E02-EB5B-45F0-AA54-6B5C9DE99BCE}"/>
              </a:ext>
            </a:extLst>
          </p:cNvPr>
          <p:cNvCxnSpPr>
            <a:stCxn id="14" idx="3"/>
            <a:endCxn id="17" idx="1"/>
          </p:cNvCxnSpPr>
          <p:nvPr/>
        </p:nvCxnSpPr>
        <p:spPr>
          <a:xfrm flipV="1">
            <a:off x="4433515" y="2666561"/>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2D57D92B-4575-4EA2-A69A-C9F427909988}"/>
              </a:ext>
            </a:extLst>
          </p:cNvPr>
          <p:cNvCxnSpPr>
            <a:stCxn id="14" idx="3"/>
          </p:cNvCxnSpPr>
          <p:nvPr/>
        </p:nvCxnSpPr>
        <p:spPr>
          <a:xfrm>
            <a:off x="4433515" y="2666562"/>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29DDA585-F716-4958-A4D0-AA8370B0F114}"/>
              </a:ext>
            </a:extLst>
          </p:cNvPr>
          <p:cNvCxnSpPr>
            <a:stCxn id="15" idx="3"/>
            <a:endCxn id="16" idx="1"/>
          </p:cNvCxnSpPr>
          <p:nvPr/>
        </p:nvCxnSpPr>
        <p:spPr>
          <a:xfrm>
            <a:off x="4433515" y="4806320"/>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903389-369C-4D6D-B239-D8F1394618F3}"/>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D41E5026-C78B-49A8-82FF-461DDE70A401}"/>
              </a:ext>
            </a:extLst>
          </p:cNvPr>
          <p:cNvSpPr>
            <a:spLocks noGrp="1"/>
          </p:cNvSpPr>
          <p:nvPr>
            <p:ph type="sldNum" sz="quarter" idx="12"/>
          </p:nvPr>
        </p:nvSpPr>
        <p:spPr/>
        <p:txBody>
          <a:bodyPr/>
          <a:lstStyle/>
          <a:p>
            <a:fld id="{12633BAD-9368-460B-83A5-8FA1CBAFC089}" type="slidenum">
              <a:rPr lang="zh-CN" altLang="en-US" smtClean="0"/>
              <a:t>18</a:t>
            </a:fld>
            <a:endParaRPr lang="zh-CN" altLang="en-US"/>
          </a:p>
        </p:txBody>
      </p:sp>
      <p:sp>
        <p:nvSpPr>
          <p:cNvPr id="4" name="标题 3">
            <a:extLst>
              <a:ext uri="{FF2B5EF4-FFF2-40B4-BE49-F238E27FC236}">
                <a16:creationId xmlns:a16="http://schemas.microsoft.com/office/drawing/2014/main" id="{110EA932-9242-431E-BD84-CAF206326098}"/>
              </a:ext>
            </a:extLst>
          </p:cNvPr>
          <p:cNvSpPr>
            <a:spLocks noGrp="1"/>
          </p:cNvSpPr>
          <p:nvPr>
            <p:ph type="title"/>
          </p:nvPr>
        </p:nvSpPr>
        <p:spPr/>
        <p:txBody>
          <a:bodyPr/>
          <a:lstStyle/>
          <a:p>
            <a:r>
              <a:rPr lang="en-US" dirty="0"/>
              <a:t>M1: Understanding Android Task Mechanism</a:t>
            </a:r>
          </a:p>
        </p:txBody>
      </p:sp>
      <p:sp>
        <p:nvSpPr>
          <p:cNvPr id="5" name="内容占位符 4">
            <a:extLst>
              <a:ext uri="{FF2B5EF4-FFF2-40B4-BE49-F238E27FC236}">
                <a16:creationId xmlns:a16="http://schemas.microsoft.com/office/drawing/2014/main" id="{98D69E0C-782C-4B0F-8C8F-7B7CD16A73D1}"/>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3600" dirty="0">
                <a:solidFill>
                  <a:schemeClr val="tx1"/>
                </a:solidFill>
              </a:rPr>
              <a:t>What factors affects an app’s task status?</a:t>
            </a:r>
          </a:p>
          <a:p>
            <a:pPr>
              <a:buFont typeface="Arial" panose="020B0604020202020204" pitchFamily="34" charset="0"/>
              <a:buChar char="•"/>
            </a:pPr>
            <a:r>
              <a:rPr lang="en-US" altLang="zh-CN" sz="3600" dirty="0">
                <a:solidFill>
                  <a:schemeClr val="tx1"/>
                </a:solidFill>
              </a:rPr>
              <a:t>  How these factors </a:t>
            </a:r>
            <a:r>
              <a:rPr lang="en-US" altLang="zh-CN" sz="3600" dirty="0"/>
              <a:t>affects app’s task status? </a:t>
            </a:r>
          </a:p>
          <a:p>
            <a:pPr marL="863615" lvl="1" indent="-457200">
              <a:buSzPct val="80000"/>
              <a:buFont typeface="Wingdings" charset="2"/>
              <a:buChar char="§"/>
            </a:pPr>
            <a:r>
              <a:rPr lang="en-US" altLang="zh-CN" sz="3200" dirty="0">
                <a:latin typeface="Cambria" charset="0"/>
                <a:ea typeface="Cambria" charset="0"/>
                <a:cs typeface="Cambria" charset="0"/>
              </a:rPr>
              <a:t>Whether an app is running in the foreground or background? </a:t>
            </a:r>
          </a:p>
          <a:p>
            <a:pPr marL="863615" lvl="1" indent="-457200">
              <a:buSzPct val="80000"/>
              <a:buFont typeface="Wingdings" charset="2"/>
              <a:buChar char="§"/>
            </a:pPr>
            <a:r>
              <a:rPr lang="en-US" altLang="zh-CN" sz="3200" dirty="0">
                <a:latin typeface="Cambria" charset="0"/>
                <a:ea typeface="Cambria" charset="0"/>
                <a:cs typeface="Cambria" charset="0"/>
              </a:rPr>
              <a:t>Which is the resulting task state of the app?</a:t>
            </a:r>
            <a:endParaRPr lang="zh-CN" altLang="en-US" sz="3200" dirty="0">
              <a:solidFill>
                <a:schemeClr val="tx1"/>
              </a:solidFill>
              <a:latin typeface="Cambria" charset="0"/>
              <a:ea typeface="Cambria" charset="0"/>
              <a:cs typeface="Cambria" charset="0"/>
            </a:endParaRPr>
          </a:p>
          <a:p>
            <a:endParaRPr lang="en-US" dirty="0"/>
          </a:p>
        </p:txBody>
      </p:sp>
    </p:spTree>
    <p:extLst>
      <p:ext uri="{BB962C8B-B14F-4D97-AF65-F5344CB8AC3E}">
        <p14:creationId xmlns:p14="http://schemas.microsoft.com/office/powerpoint/2010/main" val="1529372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2D6F6A-1A66-44BC-9A51-FFCCCB5DA9DA}"/>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2732A39C-F86D-412A-86F0-154A55C52E64}"/>
              </a:ext>
            </a:extLst>
          </p:cNvPr>
          <p:cNvSpPr>
            <a:spLocks noGrp="1"/>
          </p:cNvSpPr>
          <p:nvPr>
            <p:ph type="sldNum" sz="quarter" idx="12"/>
          </p:nvPr>
        </p:nvSpPr>
        <p:spPr/>
        <p:txBody>
          <a:bodyPr/>
          <a:lstStyle/>
          <a:p>
            <a:fld id="{12633BAD-9368-460B-83A5-8FA1CBAFC089}" type="slidenum">
              <a:rPr lang="zh-CN" altLang="en-US" smtClean="0"/>
              <a:t>19</a:t>
            </a:fld>
            <a:endParaRPr lang="zh-CN" altLang="en-US"/>
          </a:p>
        </p:txBody>
      </p:sp>
      <p:sp>
        <p:nvSpPr>
          <p:cNvPr id="4" name="标题 3">
            <a:extLst>
              <a:ext uri="{FF2B5EF4-FFF2-40B4-BE49-F238E27FC236}">
                <a16:creationId xmlns:a16="http://schemas.microsoft.com/office/drawing/2014/main" id="{2DCC159C-C323-4892-BA94-E0EF99F53BC0}"/>
              </a:ext>
            </a:extLst>
          </p:cNvPr>
          <p:cNvSpPr>
            <a:spLocks noGrp="1"/>
          </p:cNvSpPr>
          <p:nvPr>
            <p:ph type="title"/>
          </p:nvPr>
        </p:nvSpPr>
        <p:spPr/>
        <p:txBody>
          <a:bodyPr/>
          <a:lstStyle/>
          <a:p>
            <a:r>
              <a:rPr lang="en-US" dirty="0"/>
              <a:t>Key Attributes of Task Mechanism</a:t>
            </a:r>
          </a:p>
        </p:txBody>
      </p:sp>
      <p:sp>
        <p:nvSpPr>
          <p:cNvPr id="5" name="内容占位符 4">
            <a:extLst>
              <a:ext uri="{FF2B5EF4-FFF2-40B4-BE49-F238E27FC236}">
                <a16:creationId xmlns:a16="http://schemas.microsoft.com/office/drawing/2014/main" id="{2A47F1F4-2FD6-4205-A76D-00C75A78EABB}"/>
              </a:ext>
            </a:extLst>
          </p:cNvPr>
          <p:cNvSpPr>
            <a:spLocks noGrp="1"/>
          </p:cNvSpPr>
          <p:nvPr>
            <p:ph sz="quarter" idx="13"/>
          </p:nvPr>
        </p:nvSpPr>
        <p:spPr/>
        <p:txBody>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a:t>allowTaskReparenting</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289919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12/11/2018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lstStyle/>
          <a:p>
            <a:fld id="{12633BAD-9368-460B-83A5-8FA1CBAFC089}" type="slidenum">
              <a:rPr lang="zh-CN" altLang="en-US" smtClean="0"/>
              <a:t>2</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795753"/>
            <a:ext cx="2430325" cy="1978158"/>
            <a:chOff x="202049" y="1803235"/>
            <a:chExt cx="2691035" cy="242119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661008" y="1803235"/>
              <a:ext cx="1640160" cy="1689474"/>
              <a:chOff x="798667" y="184820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798667" y="1848205"/>
                <a:ext cx="1640160" cy="1689474"/>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086967" y="2020728"/>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691035"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293794" y="2738836"/>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657817" y="2704829"/>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10209644" y="2680077"/>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502868" y="2905592"/>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854869" y="2861545"/>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419519" y="2861545"/>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19261" y="4180344"/>
            <a:ext cx="2430325"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Attacking</a:t>
            </a:r>
          </a:p>
          <a:p>
            <a:pPr algn="ctr"/>
            <a:r>
              <a:rPr lang="en-US" altLang="zh-CN" sz="2400" b="1" dirty="0">
                <a:latin typeface="Arial" panose="020B0604020202020204" pitchFamily="34" charset="0"/>
                <a:cs typeface="Arial" panose="020B0604020202020204" pitchFamily="34" charset="0"/>
              </a:rPr>
              <a:t>Android OS</a:t>
            </a:r>
            <a:endParaRPr lang="zh-CN" altLang="en-US" sz="2400" b="1" dirty="0">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614952" y="4241872"/>
            <a:ext cx="356700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Exploiting </a:t>
            </a:r>
          </a:p>
          <a:p>
            <a:pPr algn="ctr"/>
            <a:r>
              <a:rPr lang="en-US" altLang="zh-CN" sz="2400" b="1" dirty="0">
                <a:latin typeface="Arial" panose="020B0604020202020204" pitchFamily="34" charset="0"/>
                <a:cs typeface="Arial" panose="020B0604020202020204" pitchFamily="34" charset="0"/>
              </a:rPr>
              <a:t>Android Side Channels</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43067" y="4246337"/>
            <a:ext cx="2414415" cy="1200329"/>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Conclusion and Future Study</a:t>
            </a:r>
          </a:p>
        </p:txBody>
      </p:sp>
    </p:spTree>
    <p:extLst>
      <p:ext uri="{BB962C8B-B14F-4D97-AF65-F5344CB8AC3E}">
        <p14:creationId xmlns:p14="http://schemas.microsoft.com/office/powerpoint/2010/main" val="30976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7DCE9-4C38-4F84-B931-C29C262A3AFD}"/>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83C5F4A0-9384-4CD7-B2C0-D58E1511C735}"/>
              </a:ext>
            </a:extLst>
          </p:cNvPr>
          <p:cNvSpPr>
            <a:spLocks noGrp="1"/>
          </p:cNvSpPr>
          <p:nvPr>
            <p:ph type="sldNum" sz="quarter" idx="12"/>
          </p:nvPr>
        </p:nvSpPr>
        <p:spPr/>
        <p:txBody>
          <a:bodyPr/>
          <a:lstStyle/>
          <a:p>
            <a:fld id="{12633BAD-9368-460B-83A5-8FA1CBAFC089}" type="slidenum">
              <a:rPr lang="zh-CN" altLang="en-US" smtClean="0"/>
              <a:t>20</a:t>
            </a:fld>
            <a:endParaRPr lang="zh-CN" altLang="en-US"/>
          </a:p>
        </p:txBody>
      </p:sp>
      <p:sp>
        <p:nvSpPr>
          <p:cNvPr id="4" name="标题 3">
            <a:extLst>
              <a:ext uri="{FF2B5EF4-FFF2-40B4-BE49-F238E27FC236}">
                <a16:creationId xmlns:a16="http://schemas.microsoft.com/office/drawing/2014/main" id="{1A682EEB-2C1F-4D4C-8E26-EB8366026B65}"/>
              </a:ext>
            </a:extLst>
          </p:cNvPr>
          <p:cNvSpPr>
            <a:spLocks noGrp="1"/>
          </p:cNvSpPr>
          <p:nvPr>
            <p:ph type="title"/>
          </p:nvPr>
        </p:nvSpPr>
        <p:spPr/>
        <p:txBody>
          <a:bodyPr/>
          <a:lstStyle/>
          <a:p>
            <a:r>
              <a:rPr lang="en-US" dirty="0"/>
              <a:t>Control Conditions of Task Mechanism</a:t>
            </a:r>
          </a:p>
        </p:txBody>
      </p:sp>
      <p:cxnSp>
        <p:nvCxnSpPr>
          <p:cNvPr id="6" name="Straight Arrow Connector 14">
            <a:extLst>
              <a:ext uri="{FF2B5EF4-FFF2-40B4-BE49-F238E27FC236}">
                <a16:creationId xmlns:a16="http://schemas.microsoft.com/office/drawing/2014/main" id="{1DEC0F6B-DB13-45CD-B5E1-964F20CB8401}"/>
              </a:ext>
            </a:extLst>
          </p:cNvPr>
          <p:cNvCxnSpPr/>
          <p:nvPr/>
        </p:nvCxnSpPr>
        <p:spPr>
          <a:xfrm>
            <a:off x="768606" y="3032534"/>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7" name="Rounded Rectangle 3">
            <a:extLst>
              <a:ext uri="{FF2B5EF4-FFF2-40B4-BE49-F238E27FC236}">
                <a16:creationId xmlns:a16="http://schemas.microsoft.com/office/drawing/2014/main" id="{378A9629-21E2-40E0-BD99-96A4A8069CEA}"/>
              </a:ext>
            </a:extLst>
          </p:cNvPr>
          <p:cNvSpPr/>
          <p:nvPr/>
        </p:nvSpPr>
        <p:spPr>
          <a:xfrm>
            <a:off x="1243462" y="1157239"/>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ambria" charset="0"/>
                <a:ea typeface="Cambria" charset="0"/>
                <a:cs typeface="Cambria" charset="0"/>
              </a:rPr>
              <a:t>Experiment</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Targets:</a:t>
            </a:r>
            <a:r>
              <a:rPr lang="zh-CN" altLang="en-US" sz="2400" dirty="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8" name="Rectangle 4">
            <a:extLst>
              <a:ext uri="{FF2B5EF4-FFF2-40B4-BE49-F238E27FC236}">
                <a16:creationId xmlns:a16="http://schemas.microsoft.com/office/drawing/2014/main" id="{1B11B1F2-4386-4D63-9B9D-1F126A828C22}"/>
              </a:ext>
            </a:extLst>
          </p:cNvPr>
          <p:cNvSpPr/>
          <p:nvPr/>
        </p:nvSpPr>
        <p:spPr>
          <a:xfrm>
            <a:off x="4872065" y="1273476"/>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App_B</a:t>
            </a:r>
            <a:endParaRPr lang="en-US" sz="2400" dirty="0"/>
          </a:p>
        </p:txBody>
      </p:sp>
      <p:sp>
        <p:nvSpPr>
          <p:cNvPr id="9" name="Rectangle 5">
            <a:extLst>
              <a:ext uri="{FF2B5EF4-FFF2-40B4-BE49-F238E27FC236}">
                <a16:creationId xmlns:a16="http://schemas.microsoft.com/office/drawing/2014/main" id="{04B80D08-FE51-4682-A921-586E9327E589}"/>
              </a:ext>
            </a:extLst>
          </p:cNvPr>
          <p:cNvSpPr/>
          <p:nvPr/>
        </p:nvSpPr>
        <p:spPr>
          <a:xfrm>
            <a:off x="7390542" y="1273476"/>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App_M</a:t>
            </a:r>
            <a:endParaRPr lang="en-US" sz="2400" dirty="0"/>
          </a:p>
        </p:txBody>
      </p:sp>
      <p:sp>
        <p:nvSpPr>
          <p:cNvPr id="10" name="Rounded Rectangle 6">
            <a:extLst>
              <a:ext uri="{FF2B5EF4-FFF2-40B4-BE49-F238E27FC236}">
                <a16:creationId xmlns:a16="http://schemas.microsoft.com/office/drawing/2014/main" id="{C387B781-711F-4267-947C-EC54F35973F4}"/>
              </a:ext>
            </a:extLst>
          </p:cNvPr>
          <p:cNvSpPr/>
          <p:nvPr/>
        </p:nvSpPr>
        <p:spPr>
          <a:xfrm>
            <a:off x="1243462"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①Initial</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Conditions</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11" name="Rounded Rectangle 7">
            <a:extLst>
              <a:ext uri="{FF2B5EF4-FFF2-40B4-BE49-F238E27FC236}">
                <a16:creationId xmlns:a16="http://schemas.microsoft.com/office/drawing/2014/main" id="{EF111073-53BA-4970-B813-0A33B0B440A0}"/>
              </a:ext>
            </a:extLst>
          </p:cNvPr>
          <p:cNvSpPr/>
          <p:nvPr/>
        </p:nvSpPr>
        <p:spPr>
          <a:xfrm>
            <a:off x="4526515"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12" name="Rounded Rectangle 8">
            <a:extLst>
              <a:ext uri="{FF2B5EF4-FFF2-40B4-BE49-F238E27FC236}">
                <a16:creationId xmlns:a16="http://schemas.microsoft.com/office/drawing/2014/main" id="{259E7824-1E97-4ACE-99C3-D7BA058E9257}"/>
              </a:ext>
            </a:extLst>
          </p:cNvPr>
          <p:cNvSpPr/>
          <p:nvPr/>
        </p:nvSpPr>
        <p:spPr>
          <a:xfrm>
            <a:off x="7785748"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③Resulting</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3" name="Rectangle 9">
            <a:extLst>
              <a:ext uri="{FF2B5EF4-FFF2-40B4-BE49-F238E27FC236}">
                <a16:creationId xmlns:a16="http://schemas.microsoft.com/office/drawing/2014/main" id="{D212A0D9-6778-4A2F-9E2A-E782C5729269}"/>
              </a:ext>
            </a:extLst>
          </p:cNvPr>
          <p:cNvSpPr/>
          <p:nvPr/>
        </p:nvSpPr>
        <p:spPr>
          <a:xfrm>
            <a:off x="1243461"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key attribute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(value)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combinations</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of two app templates</a:t>
            </a:r>
          </a:p>
        </p:txBody>
      </p:sp>
      <p:sp>
        <p:nvSpPr>
          <p:cNvPr id="14" name="Rectangle 10">
            <a:extLst>
              <a:ext uri="{FF2B5EF4-FFF2-40B4-BE49-F238E27FC236}">
                <a16:creationId xmlns:a16="http://schemas.microsoft.com/office/drawing/2014/main" id="{A746A54B-1774-43BD-BAA9-1F9A7010423B}"/>
              </a:ext>
            </a:extLst>
          </p:cNvPr>
          <p:cNvSpPr/>
          <p:nvPr/>
        </p:nvSpPr>
        <p:spPr>
          <a:xfrm>
            <a:off x="4526515"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a:solidFill>
                  <a:schemeClr val="tx1"/>
                </a:solidFill>
                <a:latin typeface="Cambria" charset="0"/>
                <a:ea typeface="Cambria" charset="0"/>
                <a:cs typeface="Cambria" charset="0"/>
              </a:rPr>
              <a:t>App_B</a:t>
            </a:r>
            <a:r>
              <a:rPr lang="en-US" altLang="zh-CN" sz="2200" dirty="0">
                <a:solidFill>
                  <a:schemeClr val="tx1"/>
                </a:solidFill>
                <a:latin typeface="Cambria" charset="0"/>
                <a:ea typeface="Cambria" charset="0"/>
                <a:cs typeface="Cambria" charset="0"/>
              </a:rPr>
              <a:t> and </a:t>
            </a:r>
            <a:r>
              <a:rPr lang="en-US" altLang="zh-CN" sz="2200" dirty="0" err="1">
                <a:solidFill>
                  <a:schemeClr val="tx1"/>
                </a:solidFill>
                <a:latin typeface="Cambria" charset="0"/>
                <a:ea typeface="Cambria" charset="0"/>
                <a:cs typeface="Cambria" charset="0"/>
              </a:rPr>
              <a:t>App_M</a:t>
            </a:r>
            <a:r>
              <a:rPr lang="en-US" altLang="zh-CN" sz="2200" dirty="0">
                <a:solidFill>
                  <a:schemeClr val="tx1"/>
                </a:solidFill>
                <a:latin typeface="Cambria" charset="0"/>
                <a:ea typeface="Cambria" charset="0"/>
                <a:cs typeface="Cambria" charset="0"/>
              </a:rPr>
              <a:t> will be launched</a:t>
            </a:r>
          </a:p>
          <a:p>
            <a:r>
              <a:rPr lang="en-US" altLang="zh-CN" sz="2200" dirty="0">
                <a:solidFill>
                  <a:schemeClr val="tx1"/>
                </a:solidFill>
                <a:latin typeface="Cambria" charset="0"/>
                <a:ea typeface="Cambria" charset="0"/>
                <a:cs typeface="Cambria" charset="0"/>
              </a:rPr>
              <a:t>     (launching order )</a:t>
            </a:r>
          </a:p>
          <a:p>
            <a:r>
              <a:rPr lang="en-US" altLang="zh-CN" sz="2200" dirty="0">
                <a:solidFill>
                  <a:schemeClr val="tx1"/>
                </a:solidFill>
                <a:latin typeface="Cambria" charset="0"/>
                <a:ea typeface="Cambria" charset="0"/>
                <a:cs typeface="Cambria" charset="0"/>
              </a:rPr>
              <a:t>     (who launches who)</a:t>
            </a:r>
          </a:p>
        </p:txBody>
      </p:sp>
      <p:sp>
        <p:nvSpPr>
          <p:cNvPr id="15" name="Rectangle 12">
            <a:extLst>
              <a:ext uri="{FF2B5EF4-FFF2-40B4-BE49-F238E27FC236}">
                <a16:creationId xmlns:a16="http://schemas.microsoft.com/office/drawing/2014/main" id="{2CAF7C59-4196-49BA-A123-0B552E2BAD13}"/>
              </a:ext>
            </a:extLst>
          </p:cNvPr>
          <p:cNvSpPr/>
          <p:nvPr/>
        </p:nvSpPr>
        <p:spPr>
          <a:xfrm>
            <a:off x="7832816"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p>
          <a:p>
            <a:pPr marL="342900" indent="-342900">
              <a:buFont typeface="Arial" charset="0"/>
              <a:buChar char="•"/>
            </a:pPr>
            <a:r>
              <a:rPr lang="en-US" altLang="zh-CN" sz="2200" dirty="0">
                <a:solidFill>
                  <a:schemeClr val="tx1"/>
                </a:solidFill>
                <a:latin typeface="Cambria" charset="0"/>
                <a:ea typeface="Cambria" charset="0"/>
                <a:cs typeface="Cambria" charset="0"/>
              </a:rPr>
              <a:t>whether they are in the same task</a:t>
            </a:r>
          </a:p>
        </p:txBody>
      </p:sp>
    </p:spTree>
    <p:extLst>
      <p:ext uri="{BB962C8B-B14F-4D97-AF65-F5344CB8AC3E}">
        <p14:creationId xmlns:p14="http://schemas.microsoft.com/office/powerpoint/2010/main" val="2448379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21</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32148"/>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Choice>
        <mc:Fallback xmlns="">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1579"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316471" r="-71579"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1579"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516471" r="-71579"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1579"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1579"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1579"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1579"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960000"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1060000"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190301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22</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24492"/>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Choice>
        <mc:Fallback xmlns="">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4526"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316471" r="-74526"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4526"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516471" r="-74526"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960000"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1060000"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367618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554CB-0958-4D85-B609-0F303B785F12}"/>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84ECDA30-B72D-4DC2-9E24-E8A226549D4C}"/>
              </a:ext>
            </a:extLst>
          </p:cNvPr>
          <p:cNvSpPr>
            <a:spLocks noGrp="1"/>
          </p:cNvSpPr>
          <p:nvPr>
            <p:ph type="sldNum" sz="quarter" idx="12"/>
          </p:nvPr>
        </p:nvSpPr>
        <p:spPr/>
        <p:txBody>
          <a:bodyPr/>
          <a:lstStyle/>
          <a:p>
            <a:fld id="{12633BAD-9368-460B-83A5-8FA1CBAFC089}" type="slidenum">
              <a:rPr lang="zh-CN" altLang="en-US" smtClean="0"/>
              <a:t>23</a:t>
            </a:fld>
            <a:endParaRPr lang="zh-CN" altLang="en-US"/>
          </a:p>
        </p:txBody>
      </p:sp>
      <p:sp>
        <p:nvSpPr>
          <p:cNvPr id="4" name="标题 3">
            <a:extLst>
              <a:ext uri="{FF2B5EF4-FFF2-40B4-BE49-F238E27FC236}">
                <a16:creationId xmlns:a16="http://schemas.microsoft.com/office/drawing/2014/main" id="{0C7F2387-DDE8-4BC0-8160-85C62D3244D2}"/>
              </a:ext>
            </a:extLst>
          </p:cNvPr>
          <p:cNvSpPr>
            <a:spLocks noGrp="1"/>
          </p:cNvSpPr>
          <p:nvPr>
            <p:ph type="title"/>
          </p:nvPr>
        </p:nvSpPr>
        <p:spPr/>
        <p:txBody>
          <a:bodyPr/>
          <a:lstStyle/>
          <a:p>
            <a:r>
              <a:rPr lang="en-US" dirty="0"/>
              <a:t>M2: Understanding Task Privilege </a:t>
            </a:r>
          </a:p>
        </p:txBody>
      </p:sp>
      <p:sp>
        <p:nvSpPr>
          <p:cNvPr id="5" name="内容占位符 4">
            <a:extLst>
              <a:ext uri="{FF2B5EF4-FFF2-40B4-BE49-F238E27FC236}">
                <a16:creationId xmlns:a16="http://schemas.microsoft.com/office/drawing/2014/main" id="{0DA377FD-CED3-466E-8921-E5277CD26494}"/>
              </a:ext>
            </a:extLst>
          </p:cNvPr>
          <p:cNvSpPr>
            <a:spLocks noGrp="1"/>
          </p:cNvSpPr>
          <p:nvPr>
            <p:ph sz="quarter" idx="13"/>
          </p:nvPr>
        </p:nvSpPr>
        <p:spPr/>
        <p:txBody>
          <a:bodyPr/>
          <a:lstStyle/>
          <a:p>
            <a:r>
              <a:rPr lang="en-US" altLang="zh-CN" sz="3600" dirty="0"/>
              <a:t>Privilege obtained through Android </a:t>
            </a:r>
            <a:r>
              <a:rPr lang="en-US" altLang="zh-CN" sz="3600"/>
              <a:t>Task Mechanism</a:t>
            </a:r>
            <a:endParaRPr lang="en-US" altLang="zh-CN" sz="3600" dirty="0"/>
          </a:p>
          <a:p>
            <a:pPr>
              <a:buFont typeface="Arial" panose="020B0604020202020204" pitchFamily="34" charset="0"/>
              <a:buChar char="•"/>
            </a:pPr>
            <a:r>
              <a:rPr lang="en-US" altLang="zh-CN" sz="3600" dirty="0"/>
              <a:t>Changing states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57490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p:txBody>
          <a:bodyPr/>
          <a:lstStyle/>
          <a:p>
            <a:fld id="{12633BAD-9368-460B-83A5-8FA1CBAFC089}" type="slidenum">
              <a:rPr lang="zh-CN" altLang="en-US" smtClean="0"/>
              <a:t>24</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M3: Exploitation Analysis</a:t>
            </a:r>
          </a:p>
        </p:txBody>
      </p:sp>
      <p:sp>
        <p:nvSpPr>
          <p:cNvPr id="5" name="内容占位符 4">
            <a:extLst>
              <a:ext uri="{FF2B5EF4-FFF2-40B4-BE49-F238E27FC236}">
                <a16:creationId xmlns:a16="http://schemas.microsoft.com/office/drawing/2014/main" id="{5E45D9E3-C6B9-479A-B480-092F087E195C}"/>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2800" dirty="0">
                <a:solidFill>
                  <a:schemeClr val="tx1"/>
                </a:solidFill>
              </a:rPr>
              <a:t>We have implemented four </a:t>
            </a:r>
            <a:r>
              <a:rPr lang="en-US" altLang="zh-CN" sz="2800" dirty="0" err="1">
                <a:solidFill>
                  <a:schemeClr val="tx1"/>
                </a:solidFill>
              </a:rPr>
              <a:t>PoC</a:t>
            </a:r>
            <a:r>
              <a:rPr lang="en-US" altLang="zh-CN" sz="2800" dirty="0">
                <a:solidFill>
                  <a:schemeClr val="tx1"/>
                </a:solidFill>
              </a:rPr>
              <a:t> attacks exploiting the Task Mechanism 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a:p>
            <a:endParaRPr lang="en-US" dirty="0"/>
          </a:p>
        </p:txBody>
      </p:sp>
    </p:spTree>
    <p:extLst>
      <p:ext uri="{BB962C8B-B14F-4D97-AF65-F5344CB8AC3E}">
        <p14:creationId xmlns:p14="http://schemas.microsoft.com/office/powerpoint/2010/main" val="60561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25</a:t>
            </a:fld>
            <a:endParaRPr lang="zh-CN" altLang="en-US" dirty="0"/>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grpSp>
        <p:nvGrpSpPr>
          <p:cNvPr id="7" name="Group 27">
            <a:extLst>
              <a:ext uri="{FF2B5EF4-FFF2-40B4-BE49-F238E27FC236}">
                <a16:creationId xmlns:a16="http://schemas.microsoft.com/office/drawing/2014/main" id="{AAD3CCC9-3AB9-471A-95EC-3737A548FC3D}"/>
              </a:ext>
            </a:extLst>
          </p:cNvPr>
          <p:cNvGrpSpPr/>
          <p:nvPr/>
        </p:nvGrpSpPr>
        <p:grpSpPr>
          <a:xfrm>
            <a:off x="736239" y="5180883"/>
            <a:ext cx="1332000" cy="1260000"/>
            <a:chOff x="1434388" y="6255452"/>
            <a:chExt cx="1332000" cy="1260000"/>
          </a:xfrm>
        </p:grpSpPr>
        <p:pic>
          <p:nvPicPr>
            <p:cNvPr id="8" name="Picture 25">
              <a:extLst>
                <a:ext uri="{FF2B5EF4-FFF2-40B4-BE49-F238E27FC236}">
                  <a16:creationId xmlns:a16="http://schemas.microsoft.com/office/drawing/2014/main" id="{541467E3-BDF6-4CAD-B94F-B3B32656FFA9}"/>
                </a:ext>
              </a:extLst>
            </p:cNvPr>
            <p:cNvPicPr>
              <a:picLocks noChangeAspect="1"/>
            </p:cNvPicPr>
            <p:nvPr/>
          </p:nvPicPr>
          <p:blipFill>
            <a:blip r:embed="rId3"/>
            <a:stretch>
              <a:fillRect/>
            </a:stretch>
          </p:blipFill>
          <p:spPr>
            <a:xfrm>
              <a:off x="1690764" y="6577110"/>
              <a:ext cx="818036" cy="773411"/>
            </a:xfrm>
            <a:prstGeom prst="rect">
              <a:avLst/>
            </a:prstGeom>
          </p:spPr>
        </p:pic>
        <p:sp>
          <p:nvSpPr>
            <p:cNvPr id="9" name="Rounded Rectangle 2">
              <a:extLst>
                <a:ext uri="{FF2B5EF4-FFF2-40B4-BE49-F238E27FC236}">
                  <a16:creationId xmlns:a16="http://schemas.microsoft.com/office/drawing/2014/main" id="{83CBDCBF-DCD8-4C75-9A31-4BE947F0A6BC}"/>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30">
            <a:extLst>
              <a:ext uri="{FF2B5EF4-FFF2-40B4-BE49-F238E27FC236}">
                <a16:creationId xmlns:a16="http://schemas.microsoft.com/office/drawing/2014/main" id="{27C2925E-AD32-4877-9E20-2883CEFD210B}"/>
              </a:ext>
            </a:extLst>
          </p:cNvPr>
          <p:cNvGrpSpPr/>
          <p:nvPr/>
        </p:nvGrpSpPr>
        <p:grpSpPr>
          <a:xfrm>
            <a:off x="736239" y="2299369"/>
            <a:ext cx="1332000" cy="1260000"/>
            <a:chOff x="1477040" y="3087623"/>
            <a:chExt cx="1332000" cy="1260000"/>
          </a:xfrm>
        </p:grpSpPr>
        <p:sp>
          <p:nvSpPr>
            <p:cNvPr id="11" name="Rounded Rectangle 11">
              <a:extLst>
                <a:ext uri="{FF2B5EF4-FFF2-40B4-BE49-F238E27FC236}">
                  <a16:creationId xmlns:a16="http://schemas.microsoft.com/office/drawing/2014/main" id="{50695A66-ADFA-48C2-9B64-866221DC497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47566CD8-40E5-4C55-B21F-5856C022CE66}"/>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33">
            <a:extLst>
              <a:ext uri="{FF2B5EF4-FFF2-40B4-BE49-F238E27FC236}">
                <a16:creationId xmlns:a16="http://schemas.microsoft.com/office/drawing/2014/main" id="{D00544C5-EF79-4725-82BE-E833782914C0}"/>
              </a:ext>
            </a:extLst>
          </p:cNvPr>
          <p:cNvGrpSpPr/>
          <p:nvPr/>
        </p:nvGrpSpPr>
        <p:grpSpPr>
          <a:xfrm>
            <a:off x="2599483" y="2530570"/>
            <a:ext cx="2267534" cy="2850727"/>
            <a:chOff x="2250170" y="4109435"/>
            <a:chExt cx="1866520" cy="2363936"/>
          </a:xfrm>
        </p:grpSpPr>
        <p:pic>
          <p:nvPicPr>
            <p:cNvPr id="14" name="图片 17">
              <a:extLst>
                <a:ext uri="{FF2B5EF4-FFF2-40B4-BE49-F238E27FC236}">
                  <a16:creationId xmlns:a16="http://schemas.microsoft.com/office/drawing/2014/main" id="{582F488B-EEDB-4512-B74B-F6C9B0F8C3A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64EC6556-F3F1-493B-B073-EE445E7BD4E3}"/>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39">
            <a:extLst>
              <a:ext uri="{FF2B5EF4-FFF2-40B4-BE49-F238E27FC236}">
                <a16:creationId xmlns:a16="http://schemas.microsoft.com/office/drawing/2014/main" id="{117B8087-E206-481B-AAA3-77AB76AA3297}"/>
              </a:ext>
            </a:extLst>
          </p:cNvPr>
          <p:cNvGrpSpPr/>
          <p:nvPr/>
        </p:nvGrpSpPr>
        <p:grpSpPr>
          <a:xfrm>
            <a:off x="5363043" y="2530570"/>
            <a:ext cx="2218747" cy="2850727"/>
            <a:chOff x="6608317" y="4073099"/>
            <a:chExt cx="1866520" cy="2400272"/>
          </a:xfrm>
        </p:grpSpPr>
        <p:pic>
          <p:nvPicPr>
            <p:cNvPr id="17" name="图片 18">
              <a:extLst>
                <a:ext uri="{FF2B5EF4-FFF2-40B4-BE49-F238E27FC236}">
                  <a16:creationId xmlns:a16="http://schemas.microsoft.com/office/drawing/2014/main" id="{8C8E3BA4-93AA-47E2-9623-ACE813EC272C}"/>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a16="http://schemas.microsoft.com/office/drawing/2014/main" id="{35241947-A7F0-4D26-A67D-B89534DB646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42">
            <a:extLst>
              <a:ext uri="{FF2B5EF4-FFF2-40B4-BE49-F238E27FC236}">
                <a16:creationId xmlns:a16="http://schemas.microsoft.com/office/drawing/2014/main" id="{B64FC5F3-C142-4283-9A2F-3CAF99E8F61B}"/>
              </a:ext>
            </a:extLst>
          </p:cNvPr>
          <p:cNvGrpSpPr/>
          <p:nvPr/>
        </p:nvGrpSpPr>
        <p:grpSpPr>
          <a:xfrm>
            <a:off x="3144914" y="4943732"/>
            <a:ext cx="1378495" cy="370337"/>
            <a:chOff x="3003385" y="6324731"/>
            <a:chExt cx="1378495" cy="370337"/>
          </a:xfrm>
        </p:grpSpPr>
        <p:sp>
          <p:nvSpPr>
            <p:cNvPr id="20" name="Rounded Rectangle 11">
              <a:extLst>
                <a:ext uri="{FF2B5EF4-FFF2-40B4-BE49-F238E27FC236}">
                  <a16:creationId xmlns:a16="http://schemas.microsoft.com/office/drawing/2014/main" id="{DDA198C1-0C7B-446A-A4A5-E0E0C4446B69}"/>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44">
              <a:extLst>
                <a:ext uri="{FF2B5EF4-FFF2-40B4-BE49-F238E27FC236}">
                  <a16:creationId xmlns:a16="http://schemas.microsoft.com/office/drawing/2014/main" id="{CD7FA4BA-1E18-4709-9706-31986301DB30}"/>
                </a:ext>
              </a:extLst>
            </p:cNvPr>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46">
            <a:extLst>
              <a:ext uri="{FF2B5EF4-FFF2-40B4-BE49-F238E27FC236}">
                <a16:creationId xmlns:a16="http://schemas.microsoft.com/office/drawing/2014/main" id="{36A95254-CA15-4496-9D64-B845EB4DA922}"/>
              </a:ext>
            </a:extLst>
          </p:cNvPr>
          <p:cNvCxnSpPr>
            <a:stCxn id="11"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Elbow Connector 24">
            <a:extLst>
              <a:ext uri="{FF2B5EF4-FFF2-40B4-BE49-F238E27FC236}">
                <a16:creationId xmlns:a16="http://schemas.microsoft.com/office/drawing/2014/main" id="{563CD7F1-1576-426C-A133-D021EACC7400}"/>
              </a:ext>
            </a:extLst>
          </p:cNvPr>
          <p:cNvCxnSpPr>
            <a:cxnSpLocks/>
            <a:stCxn id="9" idx="3"/>
            <a:endCxn id="18"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49">
            <a:extLst>
              <a:ext uri="{FF2B5EF4-FFF2-40B4-BE49-F238E27FC236}">
                <a16:creationId xmlns:a16="http://schemas.microsoft.com/office/drawing/2014/main" id="{FC1DDD17-8580-473A-A183-373468BCFD52}"/>
              </a:ext>
            </a:extLst>
          </p:cNvPr>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5" name="Rounded Rectangle 11">
            <a:extLst>
              <a:ext uri="{FF2B5EF4-FFF2-40B4-BE49-F238E27FC236}">
                <a16:creationId xmlns:a16="http://schemas.microsoft.com/office/drawing/2014/main" id="{1ADBCFC0-B83A-4308-8757-CBCBD6383E1D}"/>
              </a:ext>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6" name="Picture 52">
            <a:extLst>
              <a:ext uri="{FF2B5EF4-FFF2-40B4-BE49-F238E27FC236}">
                <a16:creationId xmlns:a16="http://schemas.microsoft.com/office/drawing/2014/main" id="{6DCD992D-3FA1-4ECD-81FA-143DC0116BAB}"/>
              </a:ext>
            </a:extLst>
          </p:cNvPr>
          <p:cNvPicPr>
            <a:picLocks noChangeAspect="1"/>
          </p:cNvPicPr>
          <p:nvPr/>
        </p:nvPicPr>
        <p:blipFill>
          <a:blip r:embed="rId7"/>
          <a:stretch>
            <a:fillRect/>
          </a:stretch>
        </p:blipFill>
        <p:spPr>
          <a:xfrm>
            <a:off x="7228446" y="5044911"/>
            <a:ext cx="312107" cy="312107"/>
          </a:xfrm>
          <a:prstGeom prst="rect">
            <a:avLst/>
          </a:prstGeom>
          <a:noFill/>
        </p:spPr>
      </p:pic>
      <p:sp>
        <p:nvSpPr>
          <p:cNvPr id="27" name="Rounded Rectangle 11">
            <a:extLst>
              <a:ext uri="{FF2B5EF4-FFF2-40B4-BE49-F238E27FC236}">
                <a16:creationId xmlns:a16="http://schemas.microsoft.com/office/drawing/2014/main" id="{77BEACE6-F2C0-4D77-BB4C-644D11570424}"/>
              </a:ext>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28" name="Rectangle 59">
            <a:extLst>
              <a:ext uri="{FF2B5EF4-FFF2-40B4-BE49-F238E27FC236}">
                <a16:creationId xmlns:a16="http://schemas.microsoft.com/office/drawing/2014/main" id="{DF4EAAC2-99E3-4C42-AC26-9D77C573C84A}"/>
              </a:ext>
            </a:extLst>
          </p:cNvPr>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60">
            <a:extLst>
              <a:ext uri="{FF2B5EF4-FFF2-40B4-BE49-F238E27FC236}">
                <a16:creationId xmlns:a16="http://schemas.microsoft.com/office/drawing/2014/main" id="{029A63D8-D119-4466-BECB-4092B55EC7C3}"/>
              </a:ext>
            </a:extLst>
          </p:cNvPr>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30" name="Group 1">
            <a:extLst>
              <a:ext uri="{FF2B5EF4-FFF2-40B4-BE49-F238E27FC236}">
                <a16:creationId xmlns:a16="http://schemas.microsoft.com/office/drawing/2014/main" id="{53E92CA2-B4E6-4FFA-AF17-3823931BCAA5}"/>
              </a:ext>
            </a:extLst>
          </p:cNvPr>
          <p:cNvGrpSpPr/>
          <p:nvPr/>
        </p:nvGrpSpPr>
        <p:grpSpPr>
          <a:xfrm>
            <a:off x="4926438" y="2525113"/>
            <a:ext cx="2649820" cy="2850727"/>
            <a:chOff x="7581790" y="2557409"/>
            <a:chExt cx="2649820" cy="2850727"/>
          </a:xfrm>
        </p:grpSpPr>
        <p:cxnSp>
          <p:nvCxnSpPr>
            <p:cNvPr id="31" name="Straight Arrow Connector 50">
              <a:extLst>
                <a:ext uri="{FF2B5EF4-FFF2-40B4-BE49-F238E27FC236}">
                  <a16:creationId xmlns:a16="http://schemas.microsoft.com/office/drawing/2014/main" id="{6C0368D6-D49F-4A10-B7BA-37E713815E7B}"/>
                </a:ext>
              </a:extLst>
            </p:cNvPr>
            <p:cNvCxnSpPr>
              <a:endCxn id="20"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73">
              <a:extLst>
                <a:ext uri="{FF2B5EF4-FFF2-40B4-BE49-F238E27FC236}">
                  <a16:creationId xmlns:a16="http://schemas.microsoft.com/office/drawing/2014/main" id="{9547BC12-7CC0-4BAF-BFD0-59096FBFC4F6}"/>
                </a:ext>
              </a:extLst>
            </p:cNvPr>
            <p:cNvGrpSpPr/>
            <p:nvPr/>
          </p:nvGrpSpPr>
          <p:grpSpPr>
            <a:xfrm>
              <a:off x="8012863" y="2557409"/>
              <a:ext cx="2218747" cy="2850727"/>
              <a:chOff x="6608317" y="4073099"/>
              <a:chExt cx="1866520" cy="2400272"/>
            </a:xfrm>
          </p:grpSpPr>
          <p:pic>
            <p:nvPicPr>
              <p:cNvPr id="35" name="图片 18">
                <a:extLst>
                  <a:ext uri="{FF2B5EF4-FFF2-40B4-BE49-F238E27FC236}">
                    <a16:creationId xmlns:a16="http://schemas.microsoft.com/office/drawing/2014/main" id="{A6064A8D-BEE6-4463-BB82-36AB3116C727}"/>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36" name="Rounded Rectangle 11">
                <a:extLst>
                  <a:ext uri="{FF2B5EF4-FFF2-40B4-BE49-F238E27FC236}">
                    <a16:creationId xmlns:a16="http://schemas.microsoft.com/office/drawing/2014/main" id="{E6730D53-9FCD-49EC-8BF0-324184919AA1}"/>
                  </a:ext>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33" name="Rounded Rectangle 11">
              <a:extLst>
                <a:ext uri="{FF2B5EF4-FFF2-40B4-BE49-F238E27FC236}">
                  <a16:creationId xmlns:a16="http://schemas.microsoft.com/office/drawing/2014/main" id="{52EF8ED9-7176-41AE-BD2D-5DFD4632CF59}"/>
                </a:ext>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34" name="Rounded Rectangle 11">
              <a:extLst>
                <a:ext uri="{FF2B5EF4-FFF2-40B4-BE49-F238E27FC236}">
                  <a16:creationId xmlns:a16="http://schemas.microsoft.com/office/drawing/2014/main" id="{4FDA690B-2001-4C42-AFB6-8D401CF28ABF}"/>
                </a:ext>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37" name="Group 11">
            <a:extLst>
              <a:ext uri="{FF2B5EF4-FFF2-40B4-BE49-F238E27FC236}">
                <a16:creationId xmlns:a16="http://schemas.microsoft.com/office/drawing/2014/main" id="{FD86B1B7-6A5D-4FC9-886F-F84804053D1A}"/>
              </a:ext>
            </a:extLst>
          </p:cNvPr>
          <p:cNvGrpSpPr/>
          <p:nvPr/>
        </p:nvGrpSpPr>
        <p:grpSpPr>
          <a:xfrm>
            <a:off x="736239" y="3713628"/>
            <a:ext cx="1332000" cy="1288539"/>
            <a:chOff x="736239" y="3713628"/>
            <a:chExt cx="1332000" cy="1288539"/>
          </a:xfrm>
        </p:grpSpPr>
        <p:pic>
          <p:nvPicPr>
            <p:cNvPr id="38" name="Picture 51">
              <a:extLst>
                <a:ext uri="{FF2B5EF4-FFF2-40B4-BE49-F238E27FC236}">
                  <a16:creationId xmlns:a16="http://schemas.microsoft.com/office/drawing/2014/main" id="{9EA1E688-BA91-479A-9BFE-DAC010A1EFAB}"/>
                </a:ext>
              </a:extLst>
            </p:cNvPr>
            <p:cNvPicPr>
              <a:picLocks noChangeAspect="1"/>
            </p:cNvPicPr>
            <p:nvPr/>
          </p:nvPicPr>
          <p:blipFill>
            <a:blip r:embed="rId8"/>
            <a:stretch>
              <a:fillRect/>
            </a:stretch>
          </p:blipFill>
          <p:spPr>
            <a:xfrm>
              <a:off x="853379" y="4132070"/>
              <a:ext cx="1079842" cy="870097"/>
            </a:xfrm>
            <a:prstGeom prst="rect">
              <a:avLst/>
            </a:prstGeom>
          </p:spPr>
        </p:pic>
        <p:sp>
          <p:nvSpPr>
            <p:cNvPr id="39" name="Rounded Rectangle 11">
              <a:extLst>
                <a:ext uri="{FF2B5EF4-FFF2-40B4-BE49-F238E27FC236}">
                  <a16:creationId xmlns:a16="http://schemas.microsoft.com/office/drawing/2014/main" id="{B82C13B8-127E-4641-9BE3-30927E01642D}"/>
                </a:ext>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40" name="Elbow Connector 24">
            <a:extLst>
              <a:ext uri="{FF2B5EF4-FFF2-40B4-BE49-F238E27FC236}">
                <a16:creationId xmlns:a16="http://schemas.microsoft.com/office/drawing/2014/main" id="{07709A18-B7D0-4197-9B8E-3B2F61AE357E}"/>
              </a:ext>
            </a:extLst>
          </p:cNvPr>
          <p:cNvCxnSpPr>
            <a:endCxn id="3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93">
            <a:extLst>
              <a:ext uri="{FF2B5EF4-FFF2-40B4-BE49-F238E27FC236}">
                <a16:creationId xmlns:a16="http://schemas.microsoft.com/office/drawing/2014/main" id="{301FBA2F-2640-4BF4-A7EF-D3A08DD9A5FC}"/>
              </a:ext>
            </a:extLst>
          </p:cNvPr>
          <p:cNvCxnSpPr>
            <a:endCxn id="42"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94">
            <a:extLst>
              <a:ext uri="{FF2B5EF4-FFF2-40B4-BE49-F238E27FC236}">
                <a16:creationId xmlns:a16="http://schemas.microsoft.com/office/drawing/2014/main" id="{EEE0BE81-E64A-4CF2-9038-FE1BD21ACBD5}"/>
              </a:ext>
            </a:extLst>
          </p:cNvPr>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cxnSp>
        <p:nvCxnSpPr>
          <p:cNvPr id="48" name="Straight Arrow Connector 126">
            <a:extLst>
              <a:ext uri="{FF2B5EF4-FFF2-40B4-BE49-F238E27FC236}">
                <a16:creationId xmlns:a16="http://schemas.microsoft.com/office/drawing/2014/main" id="{D5FEF245-9D74-4A07-A021-638145F4B0AA}"/>
              </a:ext>
            </a:extLst>
          </p:cNvPr>
          <p:cNvCxnSpPr>
            <a:cxnSpLocks/>
            <a:endCxn id="46" idx="2"/>
          </p:cNvCxnSpPr>
          <p:nvPr/>
        </p:nvCxnSpPr>
        <p:spPr>
          <a:xfrm flipV="1">
            <a:off x="6560588" y="1471020"/>
            <a:ext cx="0" cy="10595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27">
            <a:extLst>
              <a:ext uri="{FF2B5EF4-FFF2-40B4-BE49-F238E27FC236}">
                <a16:creationId xmlns:a16="http://schemas.microsoft.com/office/drawing/2014/main" id="{3EBD3E4A-7A39-4E9D-9206-AE7C0FFAA1AD}"/>
              </a:ext>
            </a:extLst>
          </p:cNvPr>
          <p:cNvSpPr txBox="1"/>
          <p:nvPr/>
        </p:nvSpPr>
        <p:spPr>
          <a:xfrm rot="5400000">
            <a:off x="6198454" y="1640333"/>
            <a:ext cx="1390269" cy="646331"/>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51">
            <a:extLst>
              <a:ext uri="{FF2B5EF4-FFF2-40B4-BE49-F238E27FC236}">
                <a16:creationId xmlns:a16="http://schemas.microsoft.com/office/drawing/2014/main" id="{33FEF5FA-D745-4BAD-8348-74CC6CF4CBE5}"/>
              </a:ext>
            </a:extLst>
          </p:cNvPr>
          <p:cNvPicPr>
            <a:picLocks noChangeAspect="1"/>
          </p:cNvPicPr>
          <p:nvPr/>
        </p:nvPicPr>
        <p:blipFill>
          <a:blip r:embed="rId8"/>
          <a:stretch>
            <a:fillRect/>
          </a:stretch>
        </p:blipFill>
        <p:spPr>
          <a:xfrm>
            <a:off x="8793025" y="735847"/>
            <a:ext cx="1079842" cy="870097"/>
          </a:xfrm>
          <a:prstGeom prst="rect">
            <a:avLst/>
          </a:prstGeom>
        </p:spPr>
      </p:pic>
      <p:sp>
        <p:nvSpPr>
          <p:cNvPr id="42" name="Rounded Rectangle 11">
            <a:extLst>
              <a:ext uri="{FF2B5EF4-FFF2-40B4-BE49-F238E27FC236}">
                <a16:creationId xmlns:a16="http://schemas.microsoft.com/office/drawing/2014/main" id="{E7CC1339-E922-4EBF-ADB6-B9685CFD29B3}"/>
              </a:ext>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grpSp>
        <p:nvGrpSpPr>
          <p:cNvPr id="45" name="Group 108">
            <a:extLst>
              <a:ext uri="{FF2B5EF4-FFF2-40B4-BE49-F238E27FC236}">
                <a16:creationId xmlns:a16="http://schemas.microsoft.com/office/drawing/2014/main" id="{D8516515-0B43-44B9-941B-9FE70F1E6F74}"/>
              </a:ext>
            </a:extLst>
          </p:cNvPr>
          <p:cNvGrpSpPr/>
          <p:nvPr/>
        </p:nvGrpSpPr>
        <p:grpSpPr>
          <a:xfrm>
            <a:off x="5896446" y="152791"/>
            <a:ext cx="1332000" cy="1318229"/>
            <a:chOff x="1524417" y="6077289"/>
            <a:chExt cx="1332000" cy="1318229"/>
          </a:xfrm>
        </p:grpSpPr>
        <p:pic>
          <p:nvPicPr>
            <p:cNvPr id="46" name="Picture 25">
              <a:extLst>
                <a:ext uri="{FF2B5EF4-FFF2-40B4-BE49-F238E27FC236}">
                  <a16:creationId xmlns:a16="http://schemas.microsoft.com/office/drawing/2014/main" id="{E27D6F2B-7116-4BA0-9B66-45552231BE7E}"/>
                </a:ext>
              </a:extLst>
            </p:cNvPr>
            <p:cNvPicPr>
              <a:picLocks noChangeAspect="1"/>
            </p:cNvPicPr>
            <p:nvPr/>
          </p:nvPicPr>
          <p:blipFill>
            <a:blip r:embed="rId3"/>
            <a:stretch>
              <a:fillRect/>
            </a:stretch>
          </p:blipFill>
          <p:spPr>
            <a:xfrm>
              <a:off x="1779541" y="6622107"/>
              <a:ext cx="818036" cy="773411"/>
            </a:xfrm>
            <a:prstGeom prst="rect">
              <a:avLst/>
            </a:prstGeom>
          </p:spPr>
        </p:pic>
        <p:sp>
          <p:nvSpPr>
            <p:cNvPr id="47" name="Rounded Rectangle 2">
              <a:extLst>
                <a:ext uri="{FF2B5EF4-FFF2-40B4-BE49-F238E27FC236}">
                  <a16:creationId xmlns:a16="http://schemas.microsoft.com/office/drawing/2014/main" id="{800F0272-3D4B-4DC4-B035-A7D7D1AEB559}"/>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sp>
        <p:nvSpPr>
          <p:cNvPr id="95" name="标题 2">
            <a:extLst>
              <a:ext uri="{FF2B5EF4-FFF2-40B4-BE49-F238E27FC236}">
                <a16:creationId xmlns:a16="http://schemas.microsoft.com/office/drawing/2014/main" id="{05AB31AA-66DD-4D3E-8803-977C0A5CEE02}"/>
              </a:ext>
            </a:extLst>
          </p:cNvPr>
          <p:cNvSpPr txBox="1">
            <a:spLocks/>
          </p:cNvSpPr>
          <p:nvPr/>
        </p:nvSpPr>
        <p:spPr>
          <a:xfrm>
            <a:off x="497620" y="305233"/>
            <a:ext cx="11495314" cy="10541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rgbClr val="0070C0"/>
                </a:solidFill>
              </a:rPr>
              <a:t>UI Phishing Attack</a:t>
            </a:r>
          </a:p>
        </p:txBody>
      </p:sp>
      <p:sp>
        <p:nvSpPr>
          <p:cNvPr id="2" name="矩形 1">
            <a:extLst>
              <a:ext uri="{FF2B5EF4-FFF2-40B4-BE49-F238E27FC236}">
                <a16:creationId xmlns:a16="http://schemas.microsoft.com/office/drawing/2014/main" id="{D495CC6A-8575-4260-998F-B80361D9BD51}"/>
              </a:ext>
            </a:extLst>
          </p:cNvPr>
          <p:cNvSpPr/>
          <p:nvPr/>
        </p:nvSpPr>
        <p:spPr>
          <a:xfrm>
            <a:off x="2707779" y="6318460"/>
            <a:ext cx="5505033" cy="369332"/>
          </a:xfrm>
          <a:prstGeom prst="rect">
            <a:avLst/>
          </a:prstGeom>
        </p:spPr>
        <p:txBody>
          <a:bodyPr wrap="none">
            <a:spAutoFit/>
          </a:bodyPr>
          <a:lstStyle/>
          <a:p>
            <a:r>
              <a:rPr lang="en-US" dirty="0">
                <a:hlinkClick r:id="rId9"/>
              </a:rPr>
              <a:t>https://www.youtube.com/watch?v=YJJ3EUS_O_I</a:t>
            </a:r>
            <a:endParaRPr lang="en-US" dirty="0"/>
          </a:p>
        </p:txBody>
      </p:sp>
    </p:spTree>
    <p:extLst>
      <p:ext uri="{BB962C8B-B14F-4D97-AF65-F5344CB8AC3E}">
        <p14:creationId xmlns:p14="http://schemas.microsoft.com/office/powerpoint/2010/main" val="4229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44" grpId="0"/>
      <p:bldP spid="49" grpId="0"/>
      <p:bldP spid="42"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26</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
            <a:extLst>
              <a:ext uri="{FF2B5EF4-FFF2-40B4-BE49-F238E27FC236}">
                <a16:creationId xmlns:a16="http://schemas.microsoft.com/office/drawing/2014/main" id="{0937FB93-EC35-46C9-B231-947FC02CB51B}"/>
              </a:ext>
            </a:extLst>
          </p:cNvPr>
          <p:cNvGrpSpPr/>
          <p:nvPr/>
        </p:nvGrpSpPr>
        <p:grpSpPr>
          <a:xfrm>
            <a:off x="313465" y="5445892"/>
            <a:ext cx="1332000" cy="1260000"/>
            <a:chOff x="1434388" y="6255452"/>
            <a:chExt cx="1332000" cy="1260000"/>
          </a:xfrm>
        </p:grpSpPr>
        <p:pic>
          <p:nvPicPr>
            <p:cNvPr id="52" name="Picture 25">
              <a:extLst>
                <a:ext uri="{FF2B5EF4-FFF2-40B4-BE49-F238E27FC236}">
                  <a16:creationId xmlns:a16="http://schemas.microsoft.com/office/drawing/2014/main" id="{4E5DA513-92C1-4B60-BB42-1936B8292087}"/>
                </a:ext>
              </a:extLst>
            </p:cNvPr>
            <p:cNvPicPr>
              <a:picLocks noChangeAspect="1"/>
            </p:cNvPicPr>
            <p:nvPr/>
          </p:nvPicPr>
          <p:blipFill>
            <a:blip r:embed="rId3"/>
            <a:stretch>
              <a:fillRect/>
            </a:stretch>
          </p:blipFill>
          <p:spPr>
            <a:xfrm>
              <a:off x="1690764" y="6577110"/>
              <a:ext cx="818036" cy="773411"/>
            </a:xfrm>
            <a:prstGeom prst="rect">
              <a:avLst/>
            </a:prstGeom>
          </p:spPr>
        </p:pic>
        <p:sp>
          <p:nvSpPr>
            <p:cNvPr id="53" name="Rounded Rectangle 2">
              <a:extLst>
                <a:ext uri="{FF2B5EF4-FFF2-40B4-BE49-F238E27FC236}">
                  <a16:creationId xmlns:a16="http://schemas.microsoft.com/office/drawing/2014/main" id="{838FBCFA-70BE-4561-83F3-8A22E7AE7163}"/>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54" name="Group 6">
            <a:extLst>
              <a:ext uri="{FF2B5EF4-FFF2-40B4-BE49-F238E27FC236}">
                <a16:creationId xmlns:a16="http://schemas.microsoft.com/office/drawing/2014/main" id="{E90CA3BB-4936-4769-8010-35D1D990E073}"/>
              </a:ext>
            </a:extLst>
          </p:cNvPr>
          <p:cNvGrpSpPr/>
          <p:nvPr/>
        </p:nvGrpSpPr>
        <p:grpSpPr>
          <a:xfrm>
            <a:off x="290864" y="2591690"/>
            <a:ext cx="1332000" cy="1260000"/>
            <a:chOff x="1477040" y="3087623"/>
            <a:chExt cx="1332000" cy="1260000"/>
          </a:xfrm>
        </p:grpSpPr>
        <p:sp>
          <p:nvSpPr>
            <p:cNvPr id="55" name="Rounded Rectangle 11">
              <a:extLst>
                <a:ext uri="{FF2B5EF4-FFF2-40B4-BE49-F238E27FC236}">
                  <a16:creationId xmlns:a16="http://schemas.microsoft.com/office/drawing/2014/main" id="{5ECE2CC5-217C-49DC-80E9-F31AB4CB7E2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56" name="Picture 3">
              <a:extLst>
                <a:ext uri="{FF2B5EF4-FFF2-40B4-BE49-F238E27FC236}">
                  <a16:creationId xmlns:a16="http://schemas.microsoft.com/office/drawing/2014/main" id="{8E1F64ED-8A18-4CB1-8B8A-174FD24E9D87}"/>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57" name="Group 9">
            <a:extLst>
              <a:ext uri="{FF2B5EF4-FFF2-40B4-BE49-F238E27FC236}">
                <a16:creationId xmlns:a16="http://schemas.microsoft.com/office/drawing/2014/main" id="{A24EF30C-2DB6-4988-B508-1CDCCD38809F}"/>
              </a:ext>
            </a:extLst>
          </p:cNvPr>
          <p:cNvGrpSpPr/>
          <p:nvPr/>
        </p:nvGrpSpPr>
        <p:grpSpPr>
          <a:xfrm>
            <a:off x="2266060" y="3138005"/>
            <a:ext cx="1619728" cy="2170019"/>
            <a:chOff x="2250170" y="4109435"/>
            <a:chExt cx="1866520" cy="2363936"/>
          </a:xfrm>
        </p:grpSpPr>
        <p:pic>
          <p:nvPicPr>
            <p:cNvPr id="58" name="图片 17">
              <a:extLst>
                <a:ext uri="{FF2B5EF4-FFF2-40B4-BE49-F238E27FC236}">
                  <a16:creationId xmlns:a16="http://schemas.microsoft.com/office/drawing/2014/main" id="{419120F2-7DCC-4D9D-85D2-366DA5ECA784}"/>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59" name="Rounded Rectangle 11">
              <a:extLst>
                <a:ext uri="{FF2B5EF4-FFF2-40B4-BE49-F238E27FC236}">
                  <a16:creationId xmlns:a16="http://schemas.microsoft.com/office/drawing/2014/main" id="{8CE64351-582C-4253-B06F-569EDFE2AF54}"/>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60" name="Group 12">
            <a:extLst>
              <a:ext uri="{FF2B5EF4-FFF2-40B4-BE49-F238E27FC236}">
                <a16:creationId xmlns:a16="http://schemas.microsoft.com/office/drawing/2014/main" id="{DAEE8ED9-5C79-41C3-BD71-FB026A4AF6BB}"/>
              </a:ext>
            </a:extLst>
          </p:cNvPr>
          <p:cNvGrpSpPr/>
          <p:nvPr/>
        </p:nvGrpSpPr>
        <p:grpSpPr>
          <a:xfrm>
            <a:off x="6067780" y="3157879"/>
            <a:ext cx="1694935" cy="2181470"/>
            <a:chOff x="6608317" y="4073099"/>
            <a:chExt cx="1866520" cy="2400272"/>
          </a:xfrm>
        </p:grpSpPr>
        <p:pic>
          <p:nvPicPr>
            <p:cNvPr id="61" name="图片 18">
              <a:extLst>
                <a:ext uri="{FF2B5EF4-FFF2-40B4-BE49-F238E27FC236}">
                  <a16:creationId xmlns:a16="http://schemas.microsoft.com/office/drawing/2014/main" id="{8A6E453B-5491-4953-914B-AC573D40F955}"/>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62" name="Rounded Rectangle 11">
              <a:extLst>
                <a:ext uri="{FF2B5EF4-FFF2-40B4-BE49-F238E27FC236}">
                  <a16:creationId xmlns:a16="http://schemas.microsoft.com/office/drawing/2014/main" id="{ECDA7E50-6AB6-4FD4-9D17-0BD0551C53C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63" name="Straight Connector 18">
            <a:extLst>
              <a:ext uri="{FF2B5EF4-FFF2-40B4-BE49-F238E27FC236}">
                <a16:creationId xmlns:a16="http://schemas.microsoft.com/office/drawing/2014/main" id="{F869B8F0-9F9F-48ED-A887-B492F73CA193}"/>
              </a:ext>
            </a:extLst>
          </p:cNvPr>
          <p:cNvCxnSpPr>
            <a:stCxn id="55"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Elbow Connector 24">
            <a:extLst>
              <a:ext uri="{FF2B5EF4-FFF2-40B4-BE49-F238E27FC236}">
                <a16:creationId xmlns:a16="http://schemas.microsoft.com/office/drawing/2014/main" id="{7524E132-EAFC-4368-8667-B63943BCEAB8}"/>
              </a:ext>
            </a:extLst>
          </p:cNvPr>
          <p:cNvCxnSpPr>
            <a:stCxn id="53" idx="3"/>
            <a:endCxn id="62"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0">
            <a:extLst>
              <a:ext uri="{FF2B5EF4-FFF2-40B4-BE49-F238E27FC236}">
                <a16:creationId xmlns:a16="http://schemas.microsoft.com/office/drawing/2014/main" id="{0C7322B8-F49A-4FD1-8618-65C163A28DE4}"/>
              </a:ext>
            </a:extLst>
          </p:cNvPr>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6" name="Rectangle 25">
            <a:extLst>
              <a:ext uri="{FF2B5EF4-FFF2-40B4-BE49-F238E27FC236}">
                <a16:creationId xmlns:a16="http://schemas.microsoft.com/office/drawing/2014/main" id="{B2AF7768-A0AE-4B47-B69B-FE630043EF36}"/>
              </a:ext>
            </a:extLst>
          </p:cNvPr>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6">
            <a:extLst>
              <a:ext uri="{FF2B5EF4-FFF2-40B4-BE49-F238E27FC236}">
                <a16:creationId xmlns:a16="http://schemas.microsoft.com/office/drawing/2014/main" id="{4A2A29C8-F46E-4060-8182-85626CE64E2D}"/>
              </a:ext>
            </a:extLst>
          </p:cNvPr>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68" name="Picture 51">
            <a:extLst>
              <a:ext uri="{FF2B5EF4-FFF2-40B4-BE49-F238E27FC236}">
                <a16:creationId xmlns:a16="http://schemas.microsoft.com/office/drawing/2014/main" id="{9E91FCCD-BB2E-46FA-88D6-9955FC23AADF}"/>
              </a:ext>
            </a:extLst>
          </p:cNvPr>
          <p:cNvPicPr>
            <a:picLocks noChangeAspect="1"/>
          </p:cNvPicPr>
          <p:nvPr/>
        </p:nvPicPr>
        <p:blipFill>
          <a:blip r:embed="rId7"/>
          <a:stretch>
            <a:fillRect/>
          </a:stretch>
        </p:blipFill>
        <p:spPr>
          <a:xfrm>
            <a:off x="408004" y="4424391"/>
            <a:ext cx="1079842" cy="870097"/>
          </a:xfrm>
          <a:prstGeom prst="rect">
            <a:avLst/>
          </a:prstGeom>
        </p:spPr>
      </p:pic>
      <p:sp>
        <p:nvSpPr>
          <p:cNvPr id="69" name="Rounded Rectangle 11">
            <a:extLst>
              <a:ext uri="{FF2B5EF4-FFF2-40B4-BE49-F238E27FC236}">
                <a16:creationId xmlns:a16="http://schemas.microsoft.com/office/drawing/2014/main" id="{431869FB-9626-4A8C-9898-805B4992CA38}"/>
              </a:ext>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70" name="Elbow Connector 24">
            <a:extLst>
              <a:ext uri="{FF2B5EF4-FFF2-40B4-BE49-F238E27FC236}">
                <a16:creationId xmlns:a16="http://schemas.microsoft.com/office/drawing/2014/main" id="{5CF5BA7E-DE53-43AC-816C-B11A64F439F9}"/>
              </a:ext>
            </a:extLst>
          </p:cNvPr>
          <p:cNvCxnSpPr>
            <a:stCxn id="69" idx="3"/>
            <a:endCxn id="84"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51">
            <a:extLst>
              <a:ext uri="{FF2B5EF4-FFF2-40B4-BE49-F238E27FC236}">
                <a16:creationId xmlns:a16="http://schemas.microsoft.com/office/drawing/2014/main" id="{3070D8CC-DBA2-4CA3-AF25-D9606CE098AF}"/>
              </a:ext>
            </a:extLst>
          </p:cNvPr>
          <p:cNvPicPr>
            <a:picLocks noChangeAspect="1"/>
          </p:cNvPicPr>
          <p:nvPr/>
        </p:nvPicPr>
        <p:blipFill>
          <a:blip r:embed="rId7"/>
          <a:stretch>
            <a:fillRect/>
          </a:stretch>
        </p:blipFill>
        <p:spPr>
          <a:xfrm>
            <a:off x="8554821" y="1433636"/>
            <a:ext cx="1079842" cy="870097"/>
          </a:xfrm>
          <a:prstGeom prst="rect">
            <a:avLst/>
          </a:prstGeom>
        </p:spPr>
      </p:pic>
      <p:sp>
        <p:nvSpPr>
          <p:cNvPr id="72" name="Rounded Rectangle 11">
            <a:extLst>
              <a:ext uri="{FF2B5EF4-FFF2-40B4-BE49-F238E27FC236}">
                <a16:creationId xmlns:a16="http://schemas.microsoft.com/office/drawing/2014/main" id="{7D8D2700-0FFF-4AD9-9EB0-EFD11C0CC3BA}"/>
              </a:ext>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73" name="Straight Arrow Connector 39">
            <a:extLst>
              <a:ext uri="{FF2B5EF4-FFF2-40B4-BE49-F238E27FC236}">
                <a16:creationId xmlns:a16="http://schemas.microsoft.com/office/drawing/2014/main" id="{63326E90-92F4-4BF9-B51F-F2FFD426F647}"/>
              </a:ext>
            </a:extLst>
          </p:cNvPr>
          <p:cNvCxnSpPr>
            <a:endCxn id="72"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40">
            <a:extLst>
              <a:ext uri="{FF2B5EF4-FFF2-40B4-BE49-F238E27FC236}">
                <a16:creationId xmlns:a16="http://schemas.microsoft.com/office/drawing/2014/main" id="{A1C71EE1-71CD-4F02-8F70-EFAE3AC2C94F}"/>
              </a:ext>
            </a:extLst>
          </p:cNvPr>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75" name="Group 41">
            <a:extLst>
              <a:ext uri="{FF2B5EF4-FFF2-40B4-BE49-F238E27FC236}">
                <a16:creationId xmlns:a16="http://schemas.microsoft.com/office/drawing/2014/main" id="{A51139A2-DE42-4A2F-B930-22FC2A979507}"/>
              </a:ext>
            </a:extLst>
          </p:cNvPr>
          <p:cNvGrpSpPr/>
          <p:nvPr/>
        </p:nvGrpSpPr>
        <p:grpSpPr>
          <a:xfrm>
            <a:off x="6236679" y="1001627"/>
            <a:ext cx="1332000" cy="1318229"/>
            <a:chOff x="1524417" y="6077289"/>
            <a:chExt cx="1332000" cy="1318229"/>
          </a:xfrm>
        </p:grpSpPr>
        <p:pic>
          <p:nvPicPr>
            <p:cNvPr id="76" name="Picture 25">
              <a:extLst>
                <a:ext uri="{FF2B5EF4-FFF2-40B4-BE49-F238E27FC236}">
                  <a16:creationId xmlns:a16="http://schemas.microsoft.com/office/drawing/2014/main" id="{C0BB2A0F-56B8-4591-B08D-6727E5CDE2BB}"/>
                </a:ext>
              </a:extLst>
            </p:cNvPr>
            <p:cNvPicPr>
              <a:picLocks noChangeAspect="1"/>
            </p:cNvPicPr>
            <p:nvPr/>
          </p:nvPicPr>
          <p:blipFill>
            <a:blip r:embed="rId3"/>
            <a:stretch>
              <a:fillRect/>
            </a:stretch>
          </p:blipFill>
          <p:spPr>
            <a:xfrm>
              <a:off x="1779541" y="6622107"/>
              <a:ext cx="818036" cy="773411"/>
            </a:xfrm>
            <a:prstGeom prst="rect">
              <a:avLst/>
            </a:prstGeom>
          </p:spPr>
        </p:pic>
        <p:sp>
          <p:nvSpPr>
            <p:cNvPr id="77" name="Rounded Rectangle 2">
              <a:extLst>
                <a:ext uri="{FF2B5EF4-FFF2-40B4-BE49-F238E27FC236}">
                  <a16:creationId xmlns:a16="http://schemas.microsoft.com/office/drawing/2014/main" id="{CA3147C7-DE9F-48A7-AD74-AFB7E4471E53}"/>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78" name="Straight Arrow Connector 44">
            <a:extLst>
              <a:ext uri="{FF2B5EF4-FFF2-40B4-BE49-F238E27FC236}">
                <a16:creationId xmlns:a16="http://schemas.microsoft.com/office/drawing/2014/main" id="{C412F2DA-4175-43E6-B7B4-103255D84699}"/>
              </a:ext>
            </a:extLst>
          </p:cNvPr>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45">
            <a:extLst>
              <a:ext uri="{FF2B5EF4-FFF2-40B4-BE49-F238E27FC236}">
                <a16:creationId xmlns:a16="http://schemas.microsoft.com/office/drawing/2014/main" id="{66E17809-03F6-489C-9B9C-812331BB287C}"/>
              </a:ext>
            </a:extLst>
          </p:cNvPr>
          <p:cNvSpPr txBox="1"/>
          <p:nvPr/>
        </p:nvSpPr>
        <p:spPr>
          <a:xfrm rot="5400000">
            <a:off x="5889532" y="2416626"/>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80" name="Group 47">
            <a:extLst>
              <a:ext uri="{FF2B5EF4-FFF2-40B4-BE49-F238E27FC236}">
                <a16:creationId xmlns:a16="http://schemas.microsoft.com/office/drawing/2014/main" id="{F46CBA46-6D5E-4616-B299-C402C4C02F3C}"/>
              </a:ext>
            </a:extLst>
          </p:cNvPr>
          <p:cNvGrpSpPr/>
          <p:nvPr/>
        </p:nvGrpSpPr>
        <p:grpSpPr>
          <a:xfrm>
            <a:off x="9924820" y="3077683"/>
            <a:ext cx="1669785" cy="2206103"/>
            <a:chOff x="10275770" y="3197633"/>
            <a:chExt cx="1866520" cy="2400272"/>
          </a:xfrm>
        </p:grpSpPr>
        <p:pic>
          <p:nvPicPr>
            <p:cNvPr id="81" name="Picture 2" descr="Image result for instagram screenshot">
              <a:extLst>
                <a:ext uri="{FF2B5EF4-FFF2-40B4-BE49-F238E27FC236}">
                  <a16:creationId xmlns:a16="http://schemas.microsoft.com/office/drawing/2014/main" id="{728F00D7-7EB0-4399-8DDA-90B29538A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11">
              <a:extLst>
                <a:ext uri="{FF2B5EF4-FFF2-40B4-BE49-F238E27FC236}">
                  <a16:creationId xmlns:a16="http://schemas.microsoft.com/office/drawing/2014/main" id="{E6E60563-76E7-445D-A3B3-C9A037AB7057}"/>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83" name="Rounded Rectangle 11">
            <a:extLst>
              <a:ext uri="{FF2B5EF4-FFF2-40B4-BE49-F238E27FC236}">
                <a16:creationId xmlns:a16="http://schemas.microsoft.com/office/drawing/2014/main" id="{F579A75C-AFC9-4550-A8D2-A8566CA3C5AF}"/>
              </a:ext>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84" name="Rounded Rectangle 11">
            <a:extLst>
              <a:ext uri="{FF2B5EF4-FFF2-40B4-BE49-F238E27FC236}">
                <a16:creationId xmlns:a16="http://schemas.microsoft.com/office/drawing/2014/main" id="{386D54DB-C327-44DB-A56B-EEA251AB0188}"/>
              </a:ext>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85" name="Elbow Connector 24">
            <a:extLst>
              <a:ext uri="{FF2B5EF4-FFF2-40B4-BE49-F238E27FC236}">
                <a16:creationId xmlns:a16="http://schemas.microsoft.com/office/drawing/2014/main" id="{9814B860-BF6A-482C-9CC0-3B45681CD645}"/>
              </a:ext>
            </a:extLst>
          </p:cNvPr>
          <p:cNvCxnSpPr>
            <a:stCxn id="69" idx="3"/>
            <a:endCxn id="8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Elbow Connector 24">
            <a:extLst>
              <a:ext uri="{FF2B5EF4-FFF2-40B4-BE49-F238E27FC236}">
                <a16:creationId xmlns:a16="http://schemas.microsoft.com/office/drawing/2014/main" id="{6ABBCFA4-EC57-4E3E-83C7-B2510BF6BBCC}"/>
              </a:ext>
            </a:extLst>
          </p:cNvPr>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2">
            <a:extLst>
              <a:ext uri="{FF2B5EF4-FFF2-40B4-BE49-F238E27FC236}">
                <a16:creationId xmlns:a16="http://schemas.microsoft.com/office/drawing/2014/main" id="{C533D58D-D9E3-463B-A79D-20EA4405B086}"/>
              </a:ext>
            </a:extLst>
          </p:cNvPr>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3">
            <a:extLst>
              <a:ext uri="{FF2B5EF4-FFF2-40B4-BE49-F238E27FC236}">
                <a16:creationId xmlns:a16="http://schemas.microsoft.com/office/drawing/2014/main" id="{2F064DA2-EBD8-4C2E-BEF5-5049F7295941}"/>
              </a:ext>
            </a:extLst>
          </p:cNvPr>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4">
            <a:extLst>
              <a:ext uri="{FF2B5EF4-FFF2-40B4-BE49-F238E27FC236}">
                <a16:creationId xmlns:a16="http://schemas.microsoft.com/office/drawing/2014/main" id="{0344F952-DA50-4247-A9F9-DC09E44607BF}"/>
              </a:ext>
            </a:extLst>
          </p:cNvPr>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955305-00EE-4001-B113-AE31B9CBE440}"/>
              </a:ext>
            </a:extLst>
          </p:cNvPr>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444A18B-22A2-408B-9A23-75D138276852}"/>
              </a:ext>
            </a:extLst>
          </p:cNvPr>
          <p:cNvSpPr txBox="1"/>
          <p:nvPr/>
        </p:nvSpPr>
        <p:spPr>
          <a:xfrm rot="5400000">
            <a:off x="6788279" y="2476143"/>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2" name="Rounded Rectangle 11">
            <a:extLst>
              <a:ext uri="{FF2B5EF4-FFF2-40B4-BE49-F238E27FC236}">
                <a16:creationId xmlns:a16="http://schemas.microsoft.com/office/drawing/2014/main" id="{44AD80AE-C28F-44B9-85A1-2B9AD9563A78}"/>
              </a:ext>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3" name="Picture 97">
            <a:extLst>
              <a:ext uri="{FF2B5EF4-FFF2-40B4-BE49-F238E27FC236}">
                <a16:creationId xmlns:a16="http://schemas.microsoft.com/office/drawing/2014/main" id="{138E894F-FFBC-456F-838D-0E48E81D4808}"/>
              </a:ext>
            </a:extLst>
          </p:cNvPr>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94" name="Rounded Rectangle 11">
            <a:extLst>
              <a:ext uri="{FF2B5EF4-FFF2-40B4-BE49-F238E27FC236}">
                <a16:creationId xmlns:a16="http://schemas.microsoft.com/office/drawing/2014/main" id="{3C188E3A-A546-4C45-BD1C-301509C6B83B}"/>
              </a:ext>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96" name="Rounded Rectangle 11">
            <a:extLst>
              <a:ext uri="{FF2B5EF4-FFF2-40B4-BE49-F238E27FC236}">
                <a16:creationId xmlns:a16="http://schemas.microsoft.com/office/drawing/2014/main" id="{B3352972-C60F-4CD0-AF55-DBE69BE366FA}"/>
              </a:ext>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97" name="Title 2">
            <a:extLst>
              <a:ext uri="{FF2B5EF4-FFF2-40B4-BE49-F238E27FC236}">
                <a16:creationId xmlns:a16="http://schemas.microsoft.com/office/drawing/2014/main" id="{185F8648-0791-45BE-B466-CFBEC9F5EE1F}"/>
              </a:ext>
            </a:extLst>
          </p:cNvPr>
          <p:cNvSpPr txBox="1">
            <a:spLocks/>
          </p:cNvSpPr>
          <p:nvPr/>
        </p:nvSpPr>
        <p:spPr>
          <a:xfrm>
            <a:off x="115442" y="78688"/>
            <a:ext cx="10341684" cy="1054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0070C0"/>
                </a:solidFill>
              </a:rPr>
              <a:t>Activity-in-the-middle</a:t>
            </a:r>
            <a:r>
              <a:rPr lang="en-US" altLang="zh-CN" dirty="0"/>
              <a:t> </a:t>
            </a:r>
            <a:r>
              <a:rPr lang="en-US" altLang="zh-CN" dirty="0">
                <a:solidFill>
                  <a:srgbClr val="0070C0"/>
                </a:solidFill>
              </a:rPr>
              <a:t>Attack</a:t>
            </a:r>
            <a:endParaRPr lang="en-US" altLang="zh-CN" dirty="0"/>
          </a:p>
        </p:txBody>
      </p:sp>
      <p:sp>
        <p:nvSpPr>
          <p:cNvPr id="2" name="矩形 1">
            <a:extLst>
              <a:ext uri="{FF2B5EF4-FFF2-40B4-BE49-F238E27FC236}">
                <a16:creationId xmlns:a16="http://schemas.microsoft.com/office/drawing/2014/main" id="{CA52A8E0-7871-482E-94AF-2837282EA21F}"/>
              </a:ext>
            </a:extLst>
          </p:cNvPr>
          <p:cNvSpPr/>
          <p:nvPr/>
        </p:nvSpPr>
        <p:spPr>
          <a:xfrm>
            <a:off x="3099074" y="6336989"/>
            <a:ext cx="5673348" cy="369332"/>
          </a:xfrm>
          <a:prstGeom prst="rect">
            <a:avLst/>
          </a:prstGeom>
        </p:spPr>
        <p:txBody>
          <a:bodyPr wrap="none">
            <a:spAutoFit/>
          </a:bodyPr>
          <a:lstStyle/>
          <a:p>
            <a:r>
              <a:rPr lang="en-US" dirty="0">
                <a:hlinkClick r:id="rId10"/>
              </a:rPr>
              <a:t>https://www.youtube.com/watch?v=mxlHzCjddnw</a:t>
            </a:r>
            <a:endParaRPr lang="en-US" dirty="0"/>
          </a:p>
        </p:txBody>
      </p:sp>
    </p:spTree>
    <p:extLst>
      <p:ext uri="{BB962C8B-B14F-4D97-AF65-F5344CB8AC3E}">
        <p14:creationId xmlns:p14="http://schemas.microsoft.com/office/powerpoint/2010/main" val="968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
                                            <p:txEl>
                                              <p:pRg st="0" end="0"/>
                                            </p:txEl>
                                          </p:spTgt>
                                        </p:tgtEl>
                                        <p:attrNameLst>
                                          <p:attrName>style.visibility</p:attrName>
                                        </p:attrNameLst>
                                      </p:cBhvr>
                                      <p:to>
                                        <p:strVal val="visible"/>
                                      </p:to>
                                    </p:set>
                                    <p:animEffect transition="in" filter="fade">
                                      <p:cBhvr>
                                        <p:cTn id="13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9" grpId="0" animBg="1"/>
      <p:bldP spid="72" grpId="0" animBg="1"/>
      <p:bldP spid="74" grpId="0"/>
      <p:bldP spid="79" grpId="0"/>
      <p:bldP spid="83" grpId="0" animBg="1"/>
      <p:bldP spid="84" grpId="0" animBg="1"/>
      <p:bldP spid="91" grpId="0"/>
      <p:bldP spid="92"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27</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Other Attack Cases</a:t>
            </a:r>
          </a:p>
        </p:txBody>
      </p:sp>
      <p:sp>
        <p:nvSpPr>
          <p:cNvPr id="8" name="文本占位符 3">
            <a:extLst>
              <a:ext uri="{FF2B5EF4-FFF2-40B4-BE49-F238E27FC236}">
                <a16:creationId xmlns:a16="http://schemas.microsoft.com/office/drawing/2014/main" id="{AC4BE48A-914D-4FF8-9139-51D9E58EA6CC}"/>
              </a:ext>
            </a:extLst>
          </p:cNvPr>
          <p:cNvSpPr txBox="1">
            <a:spLocks/>
          </p:cNvSpPr>
          <p:nvPr/>
        </p:nvSpPr>
        <p:spPr>
          <a:xfrm>
            <a:off x="673373" y="1196233"/>
            <a:ext cx="4829239"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Gallery Stealing</a:t>
            </a:r>
            <a:endParaRPr lang="en-US" altLang="zh-CN" sz="2800" dirty="0">
              <a:solidFill>
                <a:schemeClr val="tx1"/>
              </a:solidFill>
            </a:endParaRPr>
          </a:p>
        </p:txBody>
      </p:sp>
      <p:sp>
        <p:nvSpPr>
          <p:cNvPr id="9" name="文本占位符 4">
            <a:extLst>
              <a:ext uri="{FF2B5EF4-FFF2-40B4-BE49-F238E27FC236}">
                <a16:creationId xmlns:a16="http://schemas.microsoft.com/office/drawing/2014/main" id="{87079884-93D1-4513-8FCB-F78208B53DC3}"/>
              </a:ext>
            </a:extLst>
          </p:cNvPr>
          <p:cNvSpPr txBox="1">
            <a:spLocks/>
          </p:cNvSpPr>
          <p:nvPr/>
        </p:nvSpPr>
        <p:spPr>
          <a:xfrm>
            <a:off x="673366" y="2034922"/>
            <a:ext cx="5014466" cy="37339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Instagram’s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Instagram requests for </a:t>
            </a:r>
            <a:r>
              <a:rPr lang="en-US" altLang="zh-CN" sz="240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injects permission request making the process less suspicious.</a:t>
            </a:r>
            <a:endParaRPr lang="zh-CN" altLang="en-US" dirty="0">
              <a:solidFill>
                <a:schemeClr val="tx1"/>
              </a:solidFill>
              <a:latin typeface="Cambria" charset="0"/>
              <a:ea typeface="Cambria" charset="0"/>
              <a:cs typeface="Cambria" charset="0"/>
            </a:endParaRPr>
          </a:p>
        </p:txBody>
      </p:sp>
      <p:sp>
        <p:nvSpPr>
          <p:cNvPr id="10" name="文本占位符 5">
            <a:extLst>
              <a:ext uri="{FF2B5EF4-FFF2-40B4-BE49-F238E27FC236}">
                <a16:creationId xmlns:a16="http://schemas.microsoft.com/office/drawing/2014/main" id="{73D075BF-992D-429F-BAC8-18551ADBE0C4}"/>
              </a:ext>
            </a:extLst>
          </p:cNvPr>
          <p:cNvSpPr txBox="1">
            <a:spLocks/>
          </p:cNvSpPr>
          <p:nvPr/>
        </p:nvSpPr>
        <p:spPr>
          <a:xfrm>
            <a:off x="6136559" y="1196233"/>
            <a:ext cx="4884953"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Screen Shot Capturing</a:t>
            </a:r>
            <a:endParaRPr lang="en-US" altLang="zh-CN" sz="2800" dirty="0">
              <a:solidFill>
                <a:schemeClr val="tx1"/>
              </a:solidFill>
            </a:endParaRPr>
          </a:p>
        </p:txBody>
      </p:sp>
      <p:sp>
        <p:nvSpPr>
          <p:cNvPr id="11" name="文本占位符 6">
            <a:extLst>
              <a:ext uri="{FF2B5EF4-FFF2-40B4-BE49-F238E27FC236}">
                <a16:creationId xmlns:a16="http://schemas.microsoft.com/office/drawing/2014/main" id="{673C1BED-BB8D-4DCD-BC0B-1732C40BE3A9}"/>
              </a:ext>
            </a:extLst>
          </p:cNvPr>
          <p:cNvSpPr txBox="1">
            <a:spLocks/>
          </p:cNvSpPr>
          <p:nvPr/>
        </p:nvSpPr>
        <p:spPr>
          <a:xfrm>
            <a:off x="6136556" y="2031695"/>
            <a:ext cx="4878499" cy="3737131"/>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Facebook’s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User in LoginActivity</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continuously take screenshots to steal user’s Facebook username and password</a:t>
            </a:r>
            <a:endParaRPr lang="zh-CN" altLang="en-US" dirty="0">
              <a:solidFill>
                <a:schemeClr val="tx1"/>
              </a:solidFill>
              <a:latin typeface="Cambria" charset="0"/>
              <a:ea typeface="Cambria" charset="0"/>
              <a:cs typeface="Cambria" charset="0"/>
            </a:endParaRPr>
          </a:p>
        </p:txBody>
      </p:sp>
      <p:sp>
        <p:nvSpPr>
          <p:cNvPr id="5" name="矩形 4">
            <a:extLst>
              <a:ext uri="{FF2B5EF4-FFF2-40B4-BE49-F238E27FC236}">
                <a16:creationId xmlns:a16="http://schemas.microsoft.com/office/drawing/2014/main" id="{1E540DB2-6E25-4C50-A6CE-839A9E5E3DD0}"/>
              </a:ext>
            </a:extLst>
          </p:cNvPr>
          <p:cNvSpPr/>
          <p:nvPr/>
        </p:nvSpPr>
        <p:spPr>
          <a:xfrm>
            <a:off x="325857" y="5478819"/>
            <a:ext cx="5524269" cy="369332"/>
          </a:xfrm>
          <a:prstGeom prst="rect">
            <a:avLst/>
          </a:prstGeom>
        </p:spPr>
        <p:txBody>
          <a:bodyPr wrap="none">
            <a:spAutoFit/>
          </a:bodyPr>
          <a:lstStyle/>
          <a:p>
            <a:r>
              <a:rPr lang="en-US" dirty="0">
                <a:hlinkClick r:id="rId2"/>
              </a:rPr>
              <a:t>https://www.youtube.com/watch?v=r6KT9JrkIGw</a:t>
            </a:r>
            <a:endParaRPr lang="en-US" dirty="0"/>
          </a:p>
        </p:txBody>
      </p:sp>
      <p:sp>
        <p:nvSpPr>
          <p:cNvPr id="6" name="矩形 5">
            <a:extLst>
              <a:ext uri="{FF2B5EF4-FFF2-40B4-BE49-F238E27FC236}">
                <a16:creationId xmlns:a16="http://schemas.microsoft.com/office/drawing/2014/main" id="{E0FA3F86-5775-4B5A-BF47-226DEDC035F7}"/>
              </a:ext>
            </a:extLst>
          </p:cNvPr>
          <p:cNvSpPr/>
          <p:nvPr/>
        </p:nvSpPr>
        <p:spPr>
          <a:xfrm>
            <a:off x="5891773" y="5478819"/>
            <a:ext cx="5626861" cy="369332"/>
          </a:xfrm>
          <a:prstGeom prst="rect">
            <a:avLst/>
          </a:prstGeom>
        </p:spPr>
        <p:txBody>
          <a:bodyPr wrap="none">
            <a:spAutoFit/>
          </a:bodyPr>
          <a:lstStyle/>
          <a:p>
            <a:r>
              <a:rPr lang="en-US" dirty="0">
                <a:hlinkClick r:id="rId3"/>
              </a:rPr>
              <a:t>https://www.youtube.com/watch?v=h6OZgPhlNJY</a:t>
            </a:r>
            <a:endParaRPr lang="en-US" dirty="0"/>
          </a:p>
        </p:txBody>
      </p:sp>
    </p:spTree>
    <p:extLst>
      <p:ext uri="{BB962C8B-B14F-4D97-AF65-F5344CB8AC3E}">
        <p14:creationId xmlns:p14="http://schemas.microsoft.com/office/powerpoint/2010/main" val="42782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518BA9-E0E5-49FA-8EEB-EE9F0EF0096E}"/>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36472EE4-F07B-480A-85FD-30F187B45C27}"/>
              </a:ext>
            </a:extLst>
          </p:cNvPr>
          <p:cNvSpPr>
            <a:spLocks noGrp="1"/>
          </p:cNvSpPr>
          <p:nvPr>
            <p:ph type="sldNum" sz="quarter" idx="12"/>
          </p:nvPr>
        </p:nvSpPr>
        <p:spPr/>
        <p:txBody>
          <a:bodyPr/>
          <a:lstStyle/>
          <a:p>
            <a:fld id="{12633BAD-9368-460B-83A5-8FA1CBAFC089}" type="slidenum">
              <a:rPr lang="zh-CN" altLang="en-US" smtClean="0"/>
              <a:t>28</a:t>
            </a:fld>
            <a:endParaRPr lang="zh-CN" altLang="en-US"/>
          </a:p>
        </p:txBody>
      </p:sp>
      <p:sp>
        <p:nvSpPr>
          <p:cNvPr id="4" name="标题 3">
            <a:extLst>
              <a:ext uri="{FF2B5EF4-FFF2-40B4-BE49-F238E27FC236}">
                <a16:creationId xmlns:a16="http://schemas.microsoft.com/office/drawing/2014/main" id="{5C5E9843-70A5-4423-9480-6D3EE2B583D1}"/>
              </a:ext>
            </a:extLst>
          </p:cNvPr>
          <p:cNvSpPr>
            <a:spLocks noGrp="1"/>
          </p:cNvSpPr>
          <p:nvPr>
            <p:ph type="title"/>
          </p:nvPr>
        </p:nvSpPr>
        <p:spPr/>
        <p:txBody>
          <a:bodyPr/>
          <a:lstStyle/>
          <a:p>
            <a:r>
              <a:rPr lang="en-US" dirty="0"/>
              <a:t>M4: Task Interference Checking</a:t>
            </a:r>
          </a:p>
        </p:txBody>
      </p:sp>
      <p:sp>
        <p:nvSpPr>
          <p:cNvPr id="5" name="内容占位符 4">
            <a:extLst>
              <a:ext uri="{FF2B5EF4-FFF2-40B4-BE49-F238E27FC236}">
                <a16:creationId xmlns:a16="http://schemas.microsoft.com/office/drawing/2014/main" id="{5186B14A-F517-4A3C-8719-AA3644A9BA5D}"/>
              </a:ext>
            </a:extLst>
          </p:cNvPr>
          <p:cNvSpPr>
            <a:spLocks noGrp="1"/>
          </p:cNvSpPr>
          <p:nvPr>
            <p:ph sz="quarter" idx="13"/>
          </p:nvPr>
        </p:nvSpPr>
        <p:spPr>
          <a:xfrm>
            <a:off x="204487" y="952225"/>
            <a:ext cx="11783026" cy="4987876"/>
          </a:xfrm>
        </p:spPr>
        <p:txBody>
          <a:bodyPr/>
          <a:lstStyle/>
          <a:p>
            <a:pPr marL="342900" indent="-342900">
              <a:buFont typeface="Arial" panose="020B0604020202020204" pitchFamily="34" charset="0"/>
              <a:buChar char="•"/>
            </a:pPr>
            <a:r>
              <a:rPr lang="en-US" altLang="zh-CN" sz="3200" dirty="0"/>
              <a:t>Our goal is to alarm user for potential task violation before an app is installed.</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a:t>With the knowledge our task interference table, for</a:t>
            </a:r>
            <a:r>
              <a:rPr lang="zh-CN" altLang="en-US" sz="3200" dirty="0"/>
              <a:t> </a:t>
            </a:r>
            <a:r>
              <a:rPr lang="en-US" altLang="zh-CN" sz="3200" dirty="0"/>
              <a:t>an new incoming app, we check the App task setting,</a:t>
            </a:r>
          </a:p>
          <a:p>
            <a:endParaRPr lang="en-US" dirty="0"/>
          </a:p>
        </p:txBody>
      </p:sp>
    </p:spTree>
    <p:extLst>
      <p:ext uri="{BB962C8B-B14F-4D97-AF65-F5344CB8AC3E}">
        <p14:creationId xmlns:p14="http://schemas.microsoft.com/office/powerpoint/2010/main" val="8489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1155E1-AD3F-4589-B94E-4E2DCCBC3187}"/>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04EEF563-B47B-42E6-A550-CF978A99893C}"/>
              </a:ext>
            </a:extLst>
          </p:cNvPr>
          <p:cNvSpPr>
            <a:spLocks noGrp="1"/>
          </p:cNvSpPr>
          <p:nvPr>
            <p:ph type="sldNum" sz="quarter" idx="12"/>
          </p:nvPr>
        </p:nvSpPr>
        <p:spPr/>
        <p:txBody>
          <a:bodyPr/>
          <a:lstStyle/>
          <a:p>
            <a:fld id="{12633BAD-9368-460B-83A5-8FA1CBAFC089}" type="slidenum">
              <a:rPr lang="zh-CN" altLang="en-US" smtClean="0"/>
              <a:t>29</a:t>
            </a:fld>
            <a:endParaRPr lang="zh-CN" altLang="en-US"/>
          </a:p>
        </p:txBody>
      </p:sp>
      <p:sp>
        <p:nvSpPr>
          <p:cNvPr id="6" name="Rounded Rectangle 4">
            <a:extLst>
              <a:ext uri="{FF2B5EF4-FFF2-40B4-BE49-F238E27FC236}">
                <a16:creationId xmlns:a16="http://schemas.microsoft.com/office/drawing/2014/main" id="{5D519EF9-186C-4B50-B4DB-237A0AE8326C}"/>
              </a:ext>
            </a:extLst>
          </p:cNvPr>
          <p:cNvSpPr/>
          <p:nvPr/>
        </p:nvSpPr>
        <p:spPr>
          <a:xfrm>
            <a:off x="2870684" y="1511842"/>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7" name="Picture 5">
            <a:extLst>
              <a:ext uri="{FF2B5EF4-FFF2-40B4-BE49-F238E27FC236}">
                <a16:creationId xmlns:a16="http://schemas.microsoft.com/office/drawing/2014/main" id="{B86EA8AF-DD28-4A9F-A769-1846F2F19EA8}"/>
              </a:ext>
            </a:extLst>
          </p:cNvPr>
          <p:cNvPicPr>
            <a:picLocks noChangeAspect="1"/>
          </p:cNvPicPr>
          <p:nvPr/>
        </p:nvPicPr>
        <p:blipFill>
          <a:blip r:embed="rId2"/>
          <a:stretch>
            <a:fillRect/>
          </a:stretch>
        </p:blipFill>
        <p:spPr>
          <a:xfrm>
            <a:off x="6522449" y="1420885"/>
            <a:ext cx="1089439" cy="1110233"/>
          </a:xfrm>
          <a:prstGeom prst="rect">
            <a:avLst/>
          </a:prstGeom>
        </p:spPr>
      </p:pic>
      <p:cxnSp>
        <p:nvCxnSpPr>
          <p:cNvPr id="8" name="Straight Arrow Connector 6">
            <a:extLst>
              <a:ext uri="{FF2B5EF4-FFF2-40B4-BE49-F238E27FC236}">
                <a16:creationId xmlns:a16="http://schemas.microsoft.com/office/drawing/2014/main" id="{177C972E-EAD5-4DEF-9E7C-A9DEF675BFA3}"/>
              </a:ext>
            </a:extLst>
          </p:cNvPr>
          <p:cNvCxnSpPr>
            <a:stCxn id="10" idx="3"/>
          </p:cNvCxnSpPr>
          <p:nvPr/>
        </p:nvCxnSpPr>
        <p:spPr>
          <a:xfrm flipV="1">
            <a:off x="2111635" y="2639232"/>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2">
            <a:extLst>
              <a:ext uri="{FF2B5EF4-FFF2-40B4-BE49-F238E27FC236}">
                <a16:creationId xmlns:a16="http://schemas.microsoft.com/office/drawing/2014/main" id="{787F59D6-FCDA-43DE-8F37-5D8AADA9B557}"/>
              </a:ext>
            </a:extLst>
          </p:cNvPr>
          <p:cNvSpPr/>
          <p:nvPr/>
        </p:nvSpPr>
        <p:spPr>
          <a:xfrm>
            <a:off x="1358641" y="2350808"/>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10" name="Straight Arrow Connector 7">
            <a:extLst>
              <a:ext uri="{FF2B5EF4-FFF2-40B4-BE49-F238E27FC236}">
                <a16:creationId xmlns:a16="http://schemas.microsoft.com/office/drawing/2014/main" id="{63D8AC03-21E8-4495-AFDB-AB44A215E1BB}"/>
              </a:ext>
            </a:extLst>
          </p:cNvPr>
          <p:cNvCxnSpPr/>
          <p:nvPr/>
        </p:nvCxnSpPr>
        <p:spPr>
          <a:xfrm flipV="1">
            <a:off x="2111635" y="198687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A0C8E072-94DB-4037-B255-3361F5870350}"/>
              </a:ext>
            </a:extLst>
          </p:cNvPr>
          <p:cNvSpPr/>
          <p:nvPr/>
        </p:nvSpPr>
        <p:spPr>
          <a:xfrm>
            <a:off x="9610001" y="2908082"/>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2" name="Oval 9">
            <a:extLst>
              <a:ext uri="{FF2B5EF4-FFF2-40B4-BE49-F238E27FC236}">
                <a16:creationId xmlns:a16="http://schemas.microsoft.com/office/drawing/2014/main" id="{E04F31CF-CDEC-4333-9E3A-50A5CC3913FC}"/>
              </a:ext>
            </a:extLst>
          </p:cNvPr>
          <p:cNvSpPr/>
          <p:nvPr/>
        </p:nvSpPr>
        <p:spPr>
          <a:xfrm>
            <a:off x="9379336" y="2694530"/>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7D0C6BA-67FC-48B6-8A84-9FD4652E87F8}"/>
              </a:ext>
            </a:extLst>
          </p:cNvPr>
          <p:cNvSpPr/>
          <p:nvPr/>
        </p:nvSpPr>
        <p:spPr>
          <a:xfrm>
            <a:off x="5188294" y="1657878"/>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4" name="Rectangle 12">
            <a:extLst>
              <a:ext uri="{FF2B5EF4-FFF2-40B4-BE49-F238E27FC236}">
                <a16:creationId xmlns:a16="http://schemas.microsoft.com/office/drawing/2014/main" id="{5BA3CE6C-AF1A-4BD7-B736-4E314593B8D8}"/>
              </a:ext>
            </a:extLst>
          </p:cNvPr>
          <p:cNvSpPr/>
          <p:nvPr/>
        </p:nvSpPr>
        <p:spPr>
          <a:xfrm>
            <a:off x="3060498" y="2518241"/>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5" name="Straight Arrow Connector 16">
            <a:extLst>
              <a:ext uri="{FF2B5EF4-FFF2-40B4-BE49-F238E27FC236}">
                <a16:creationId xmlns:a16="http://schemas.microsoft.com/office/drawing/2014/main" id="{5B78538C-1151-45C5-888B-C02D825F0B33}"/>
              </a:ext>
            </a:extLst>
          </p:cNvPr>
          <p:cNvCxnSpPr/>
          <p:nvPr/>
        </p:nvCxnSpPr>
        <p:spPr>
          <a:xfrm flipV="1">
            <a:off x="2098640" y="4297568"/>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D08A72E-8D80-4AF2-BF18-7ACA18332806}"/>
              </a:ext>
            </a:extLst>
          </p:cNvPr>
          <p:cNvSpPr/>
          <p:nvPr/>
        </p:nvSpPr>
        <p:spPr>
          <a:xfrm>
            <a:off x="1361667" y="400914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7" name="Rectangle 17">
            <a:extLst>
              <a:ext uri="{FF2B5EF4-FFF2-40B4-BE49-F238E27FC236}">
                <a16:creationId xmlns:a16="http://schemas.microsoft.com/office/drawing/2014/main" id="{A0E0F79E-572B-49EC-8F9E-E22175779106}"/>
              </a:ext>
            </a:extLst>
          </p:cNvPr>
          <p:cNvSpPr/>
          <p:nvPr/>
        </p:nvSpPr>
        <p:spPr>
          <a:xfrm rot="16200000">
            <a:off x="2036167" y="3264766"/>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8" name="Rectangle 18">
            <a:extLst>
              <a:ext uri="{FF2B5EF4-FFF2-40B4-BE49-F238E27FC236}">
                <a16:creationId xmlns:a16="http://schemas.microsoft.com/office/drawing/2014/main" id="{7ED7C86B-E9DA-4500-9DB0-3673B041E7E5}"/>
              </a:ext>
            </a:extLst>
          </p:cNvPr>
          <p:cNvSpPr/>
          <p:nvPr/>
        </p:nvSpPr>
        <p:spPr>
          <a:xfrm>
            <a:off x="5755117" y="2531118"/>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9" name="TextBox 21">
            <a:extLst>
              <a:ext uri="{FF2B5EF4-FFF2-40B4-BE49-F238E27FC236}">
                <a16:creationId xmlns:a16="http://schemas.microsoft.com/office/drawing/2014/main" id="{A1C31663-4595-4BA2-85B6-107B4B85CBEB}"/>
              </a:ext>
            </a:extLst>
          </p:cNvPr>
          <p:cNvSpPr txBox="1"/>
          <p:nvPr/>
        </p:nvSpPr>
        <p:spPr>
          <a:xfrm>
            <a:off x="5776287" y="3200686"/>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20" name="Picture 22">
            <a:extLst>
              <a:ext uri="{FF2B5EF4-FFF2-40B4-BE49-F238E27FC236}">
                <a16:creationId xmlns:a16="http://schemas.microsoft.com/office/drawing/2014/main" id="{069A9BE0-A81A-49D1-A23C-573139C69E51}"/>
              </a:ext>
            </a:extLst>
          </p:cNvPr>
          <p:cNvPicPr>
            <a:picLocks noChangeAspect="1"/>
          </p:cNvPicPr>
          <p:nvPr/>
        </p:nvPicPr>
        <p:blipFill>
          <a:blip r:embed="rId3"/>
          <a:stretch>
            <a:fillRect/>
          </a:stretch>
        </p:blipFill>
        <p:spPr>
          <a:xfrm>
            <a:off x="5799456" y="3575574"/>
            <a:ext cx="2888206" cy="853885"/>
          </a:xfrm>
          <a:prstGeom prst="rect">
            <a:avLst/>
          </a:prstGeom>
        </p:spPr>
      </p:pic>
      <p:cxnSp>
        <p:nvCxnSpPr>
          <p:cNvPr id="21" name="Straight Arrow Connector 27">
            <a:extLst>
              <a:ext uri="{FF2B5EF4-FFF2-40B4-BE49-F238E27FC236}">
                <a16:creationId xmlns:a16="http://schemas.microsoft.com/office/drawing/2014/main" id="{1B3CCEE2-185F-4A38-9719-D55DED38F9AE}"/>
              </a:ext>
            </a:extLst>
          </p:cNvPr>
          <p:cNvCxnSpPr>
            <a:cxnSpLocks/>
            <a:stCxn id="8" idx="3"/>
            <a:endCxn id="14" idx="2"/>
          </p:cNvCxnSpPr>
          <p:nvPr/>
        </p:nvCxnSpPr>
        <p:spPr>
          <a:xfrm flipV="1">
            <a:off x="8919786" y="3104141"/>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8">
            <a:extLst>
              <a:ext uri="{FF2B5EF4-FFF2-40B4-BE49-F238E27FC236}">
                <a16:creationId xmlns:a16="http://schemas.microsoft.com/office/drawing/2014/main" id="{CCC778D0-739F-4F5A-98DC-F2A8DFD0781B}"/>
              </a:ext>
            </a:extLst>
          </p:cNvPr>
          <p:cNvSpPr/>
          <p:nvPr/>
        </p:nvSpPr>
        <p:spPr>
          <a:xfrm>
            <a:off x="2749495" y="3213622"/>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3" name="Rounded Rectangle 1">
            <a:extLst>
              <a:ext uri="{FF2B5EF4-FFF2-40B4-BE49-F238E27FC236}">
                <a16:creationId xmlns:a16="http://schemas.microsoft.com/office/drawing/2014/main" id="{AE319A0D-E6AA-48A0-B48B-E0E3C4956582}"/>
              </a:ext>
            </a:extLst>
          </p:cNvPr>
          <p:cNvSpPr/>
          <p:nvPr/>
        </p:nvSpPr>
        <p:spPr>
          <a:xfrm>
            <a:off x="1358641" y="164430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4" name="Picture 34">
            <a:extLst>
              <a:ext uri="{FF2B5EF4-FFF2-40B4-BE49-F238E27FC236}">
                <a16:creationId xmlns:a16="http://schemas.microsoft.com/office/drawing/2014/main" id="{02503D82-DD86-4B72-A707-1177BE765C31}"/>
              </a:ext>
            </a:extLst>
          </p:cNvPr>
          <p:cNvPicPr>
            <a:picLocks noChangeAspect="1"/>
          </p:cNvPicPr>
          <p:nvPr/>
        </p:nvPicPr>
        <p:blipFill>
          <a:blip r:embed="rId4"/>
          <a:stretch>
            <a:fillRect/>
          </a:stretch>
        </p:blipFill>
        <p:spPr>
          <a:xfrm>
            <a:off x="3037691" y="3572875"/>
            <a:ext cx="2516916" cy="856584"/>
          </a:xfrm>
          <a:prstGeom prst="rect">
            <a:avLst/>
          </a:prstGeom>
        </p:spPr>
      </p:pic>
      <p:sp>
        <p:nvSpPr>
          <p:cNvPr id="25" name="Rectangle 17">
            <a:extLst>
              <a:ext uri="{FF2B5EF4-FFF2-40B4-BE49-F238E27FC236}">
                <a16:creationId xmlns:a16="http://schemas.microsoft.com/office/drawing/2014/main" id="{F4CCF972-3A34-4BE4-A294-E232DE21FB51}"/>
              </a:ext>
            </a:extLst>
          </p:cNvPr>
          <p:cNvSpPr/>
          <p:nvPr/>
        </p:nvSpPr>
        <p:spPr>
          <a:xfrm rot="16200000">
            <a:off x="2036168" y="3264766"/>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26" name="Title 2">
            <a:extLst>
              <a:ext uri="{FF2B5EF4-FFF2-40B4-BE49-F238E27FC236}">
                <a16:creationId xmlns:a16="http://schemas.microsoft.com/office/drawing/2014/main" id="{7F673C36-01A4-495B-A427-53287244C6A4}"/>
              </a:ext>
            </a:extLst>
          </p:cNvPr>
          <p:cNvSpPr>
            <a:spLocks noGrp="1"/>
          </p:cNvSpPr>
          <p:nvPr>
            <p:ph type="title"/>
          </p:nvPr>
        </p:nvSpPr>
        <p:spPr>
          <a:xfrm>
            <a:off x="196850" y="0"/>
            <a:ext cx="10515600" cy="747713"/>
          </a:xfrm>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a:solidFill>
                  <a:srgbClr val="C00000"/>
                </a:solidFill>
              </a:rPr>
              <a:t>C</a:t>
            </a:r>
            <a:r>
              <a:rPr lang="en-US" dirty="0"/>
              <a:t>hec</a:t>
            </a:r>
            <a:r>
              <a:rPr lang="en-US" dirty="0">
                <a:solidFill>
                  <a:srgbClr val="C00000"/>
                </a:solidFill>
              </a:rPr>
              <a:t>k</a:t>
            </a:r>
            <a:r>
              <a:rPr lang="en-US" dirty="0"/>
              <a:t>ing System</a:t>
            </a:r>
          </a:p>
        </p:txBody>
      </p:sp>
    </p:spTree>
    <p:extLst>
      <p:ext uri="{BB962C8B-B14F-4D97-AF65-F5344CB8AC3E}">
        <p14:creationId xmlns:p14="http://schemas.microsoft.com/office/powerpoint/2010/main" val="98734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p:bldP spid="14" grpId="0" animBg="1"/>
      <p:bldP spid="16" grpId="0" animBg="1"/>
      <p:bldP spid="17" grpId="0"/>
      <p:bldP spid="18" grpId="0" animBg="1"/>
      <p:bldP spid="19" grpId="0"/>
      <p:bldP spid="22" grpId="0"/>
      <p:bldP spid="2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12/11/2018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436675" y="4305455"/>
            <a:ext cx="1776447"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Attacking</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Android OS</a:t>
            </a:r>
            <a:endParaRPr lang="zh-CN" altLang="en-US" sz="2400" dirty="0">
              <a:solidFill>
                <a:schemeClr val="bg1">
                  <a:lumMod val="85000"/>
                </a:schemeClr>
              </a:solidFill>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907691" y="4252705"/>
            <a:ext cx="3337773"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Android Side Channels</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526754" y="4252705"/>
            <a:ext cx="231024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3356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D243C3-59F5-43A1-A1E8-8B6862007390}"/>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8CD02711-7A00-4A1B-AA2B-37E1CBCD8498}"/>
              </a:ext>
            </a:extLst>
          </p:cNvPr>
          <p:cNvSpPr>
            <a:spLocks noGrp="1"/>
          </p:cNvSpPr>
          <p:nvPr>
            <p:ph type="sldNum" sz="quarter" idx="12"/>
          </p:nvPr>
        </p:nvSpPr>
        <p:spPr/>
        <p:txBody>
          <a:bodyPr/>
          <a:lstStyle/>
          <a:p>
            <a:fld id="{12633BAD-9368-460B-83A5-8FA1CBAFC089}" type="slidenum">
              <a:rPr lang="zh-CN" altLang="en-US" smtClean="0"/>
              <a:t>30</a:t>
            </a:fld>
            <a:endParaRPr lang="zh-CN" altLang="en-US"/>
          </a:p>
        </p:txBody>
      </p:sp>
      <p:sp>
        <p:nvSpPr>
          <p:cNvPr id="4" name="标题 3">
            <a:extLst>
              <a:ext uri="{FF2B5EF4-FFF2-40B4-BE49-F238E27FC236}">
                <a16:creationId xmlns:a16="http://schemas.microsoft.com/office/drawing/2014/main" id="{CCCCA495-C3D6-4268-9C4E-231A789233FC}"/>
              </a:ext>
            </a:extLst>
          </p:cNvPr>
          <p:cNvSpPr>
            <a:spLocks noGrp="1"/>
          </p:cNvSpPr>
          <p:nvPr>
            <p:ph type="title"/>
          </p:nvPr>
        </p:nvSpPr>
        <p:spPr/>
        <p:txBody>
          <a:bodyPr/>
          <a:lstStyle/>
          <a:p>
            <a:r>
              <a:rPr lang="en-US" dirty="0"/>
              <a:t>Conclusion of This Work</a:t>
            </a:r>
          </a:p>
        </p:txBody>
      </p:sp>
      <p:sp>
        <p:nvSpPr>
          <p:cNvPr id="6" name="文本占位符 1">
            <a:extLst>
              <a:ext uri="{FF2B5EF4-FFF2-40B4-BE49-F238E27FC236}">
                <a16:creationId xmlns:a16="http://schemas.microsoft.com/office/drawing/2014/main" id="{EAF8105E-E380-4330-9C53-DCF42F860147}"/>
              </a:ext>
            </a:extLst>
          </p:cNvPr>
          <p:cNvSpPr txBox="1">
            <a:spLocks/>
          </p:cNvSpPr>
          <p:nvPr/>
        </p:nvSpPr>
        <p:spPr>
          <a:xfrm>
            <a:off x="196770" y="970552"/>
            <a:ext cx="11737024" cy="46498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3200" dirty="0">
                <a:solidFill>
                  <a:schemeClr val="tx1"/>
                </a:solidFill>
              </a:rPr>
              <a:t>The Android Task Mechanism relaxes Android isolation</a:t>
            </a:r>
            <a:r>
              <a:rPr lang="en-US" altLang="zh-CN" sz="3200" dirty="0"/>
              <a:t>, giving more privilege to apps in the same task, </a:t>
            </a:r>
            <a:endParaRPr lang="en-US" altLang="zh-CN" sz="2800" dirty="0">
              <a:solidFill>
                <a:schemeClr val="tx1"/>
              </a:solidFill>
            </a:endParaRPr>
          </a:p>
          <a:p>
            <a:pPr marL="342900" indent="-342900">
              <a:buFont typeface="Arial" panose="020B0604020202020204" pitchFamily="34" charset="0"/>
              <a:buChar char="•"/>
            </a:pPr>
            <a:r>
              <a:rPr lang="en-US" altLang="zh-CN" sz="3200" dirty="0">
                <a:solidFill>
                  <a:schemeClr val="tx1"/>
                </a:solidFill>
              </a:rPr>
              <a:t>We conducted </a:t>
            </a:r>
            <a:r>
              <a:rPr lang="en-US" altLang="zh-CN" sz="3200" dirty="0"/>
              <a:t>comprehensive </a:t>
            </a:r>
            <a:r>
              <a:rPr lang="en-US" altLang="zh-CN" sz="3200" dirty="0">
                <a:solidFill>
                  <a:schemeClr val="tx1"/>
                </a:solidFill>
              </a:rPr>
              <a:t>study of the Android task mechanism and corresponding privilege leakage APIs. </a:t>
            </a:r>
          </a:p>
          <a:p>
            <a:pPr marL="863615" lvl="1" indent="-457200">
              <a:buSzPct val="80000"/>
              <a:buFont typeface="Wingdings" charset="2"/>
              <a:buChar char="§"/>
            </a:pPr>
            <a:r>
              <a:rPr lang="en-US" altLang="zh-CN" sz="2800" dirty="0">
                <a:latin typeface="Cambria" charset="0"/>
                <a:ea typeface="Cambria" charset="0"/>
                <a:cs typeface="Cambria" charset="0"/>
              </a:rPr>
              <a:t>Identified novel </a:t>
            </a:r>
            <a:r>
              <a:rPr lang="en-US" altLang="zh-CN" sz="2800" dirty="0" err="1">
                <a:latin typeface="Cambria" charset="0"/>
                <a:ea typeface="Cambria" charset="0"/>
                <a:cs typeface="Cambria" charset="0"/>
              </a:rPr>
              <a:t>PoC</a:t>
            </a:r>
            <a:r>
              <a:rPr lang="en-US" altLang="zh-CN" sz="2800" dirty="0">
                <a:latin typeface="Cambria" charset="0"/>
                <a:ea typeface="Cambria" charset="0"/>
                <a:cs typeface="Cambria" charset="0"/>
              </a:rPr>
              <a:t> attacks to actively compromise user’s privacy through task mechanism.</a:t>
            </a:r>
          </a:p>
          <a:p>
            <a:pPr marL="342900" indent="-342900">
              <a:buFont typeface="Arial" panose="020B0604020202020204" pitchFamily="34" charset="0"/>
              <a:buChar char="•"/>
            </a:pPr>
            <a:r>
              <a:rPr lang="en-US" altLang="zh-CN" sz="3200" dirty="0">
                <a:solidFill>
                  <a:schemeClr val="tx1"/>
                </a:solidFill>
              </a:rPr>
              <a:t>We developed a task interference detection tool to detect potential task interferences. </a:t>
            </a:r>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2467295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12/11/2018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31</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378966" y="4305455"/>
            <a:ext cx="189186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Attacking</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OS</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793077" y="4252705"/>
            <a:ext cx="3567003"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Exploiting </a:t>
            </a:r>
          </a:p>
          <a:p>
            <a:pPr algn="ctr"/>
            <a:r>
              <a:rPr lang="en-US" altLang="zh-CN" sz="2400" b="1" dirty="0">
                <a:solidFill>
                  <a:srgbClr val="0A2E4A"/>
                </a:solidFill>
                <a:latin typeface="Arial" panose="020B0604020202020204" pitchFamily="34" charset="0"/>
                <a:cs typeface="Arial" panose="020B0604020202020204" pitchFamily="34" charset="0"/>
              </a:rPr>
              <a:t>Android Side Channels</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436986" y="4252705"/>
            <a:ext cx="248978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194566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32</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663547" y="2099920"/>
            <a:ext cx="8846545"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I Know Your Social Network Accounts: A Novel Attack Architecture for Device-Identity Association</a:t>
            </a:r>
          </a:p>
        </p:txBody>
      </p:sp>
    </p:spTree>
    <p:extLst>
      <p:ext uri="{BB962C8B-B14F-4D97-AF65-F5344CB8AC3E}">
        <p14:creationId xmlns:p14="http://schemas.microsoft.com/office/powerpoint/2010/main" val="3581391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4BC106-944B-499A-92C8-E0F01542AE7D}"/>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DBECAC89-57D0-4093-8652-2BB9486864C4}"/>
              </a:ext>
            </a:extLst>
          </p:cNvPr>
          <p:cNvSpPr>
            <a:spLocks noGrp="1"/>
          </p:cNvSpPr>
          <p:nvPr>
            <p:ph type="sldNum" sz="quarter" idx="12"/>
          </p:nvPr>
        </p:nvSpPr>
        <p:spPr/>
        <p:txBody>
          <a:bodyPr/>
          <a:lstStyle/>
          <a:p>
            <a:fld id="{12633BAD-9368-460B-83A5-8FA1CBAFC089}" type="slidenum">
              <a:rPr lang="zh-CN" altLang="en-US" smtClean="0"/>
              <a:t>33</a:t>
            </a:fld>
            <a:endParaRPr lang="zh-CN" altLang="en-US"/>
          </a:p>
        </p:txBody>
      </p:sp>
      <p:sp>
        <p:nvSpPr>
          <p:cNvPr id="4" name="标题 3">
            <a:extLst>
              <a:ext uri="{FF2B5EF4-FFF2-40B4-BE49-F238E27FC236}">
                <a16:creationId xmlns:a16="http://schemas.microsoft.com/office/drawing/2014/main" id="{48E53295-5C24-405D-8CC0-F713EE837017}"/>
              </a:ext>
            </a:extLst>
          </p:cNvPr>
          <p:cNvSpPr>
            <a:spLocks noGrp="1"/>
          </p:cNvSpPr>
          <p:nvPr>
            <p:ph type="title"/>
          </p:nvPr>
        </p:nvSpPr>
        <p:spPr/>
        <p:txBody>
          <a:bodyPr/>
          <a:lstStyle/>
          <a:p>
            <a:r>
              <a:rPr lang="en-US" dirty="0"/>
              <a:t>Mobile Social Networking</a:t>
            </a:r>
          </a:p>
        </p:txBody>
      </p:sp>
      <p:sp>
        <p:nvSpPr>
          <p:cNvPr id="5" name="内容占位符 4">
            <a:extLst>
              <a:ext uri="{FF2B5EF4-FFF2-40B4-BE49-F238E27FC236}">
                <a16:creationId xmlns:a16="http://schemas.microsoft.com/office/drawing/2014/main" id="{833D0E4E-61AA-47CA-983B-6EA6AA83A1F3}"/>
              </a:ext>
            </a:extLst>
          </p:cNvPr>
          <p:cNvSpPr>
            <a:spLocks noGrp="1"/>
          </p:cNvSpPr>
          <p:nvPr>
            <p:ph sz="quarter" idx="13"/>
          </p:nvPr>
        </p:nvSpPr>
        <p:spPr>
          <a:xfrm>
            <a:off x="204487" y="944960"/>
            <a:ext cx="11783026" cy="4987876"/>
          </a:xfrm>
        </p:spPr>
        <p:txBody>
          <a:bodyPr/>
          <a:lstStyle/>
          <a:p>
            <a:r>
              <a:rPr lang="en-US" b="1" dirty="0"/>
              <a:t>Mobile social networking (MSN) </a:t>
            </a:r>
            <a:r>
              <a:rPr lang="en-US" dirty="0"/>
              <a:t>is social networking where individuals with similar interests converse and connect with one another through their mobile phone.</a:t>
            </a:r>
          </a:p>
        </p:txBody>
      </p:sp>
      <p:pic>
        <p:nvPicPr>
          <p:cNvPr id="7" name="图片 6">
            <a:extLst>
              <a:ext uri="{FF2B5EF4-FFF2-40B4-BE49-F238E27FC236}">
                <a16:creationId xmlns:a16="http://schemas.microsoft.com/office/drawing/2014/main" id="{6D77AF17-0CD8-49DD-9CF4-25AA221C5163}"/>
              </a:ext>
            </a:extLst>
          </p:cNvPr>
          <p:cNvPicPr>
            <a:picLocks noChangeAspect="1"/>
          </p:cNvPicPr>
          <p:nvPr/>
        </p:nvPicPr>
        <p:blipFill>
          <a:blip r:embed="rId3"/>
          <a:stretch>
            <a:fillRect/>
          </a:stretch>
        </p:blipFill>
        <p:spPr>
          <a:xfrm>
            <a:off x="5715848" y="1748915"/>
            <a:ext cx="6183530" cy="4594363"/>
          </a:xfrm>
          <a:prstGeom prst="rect">
            <a:avLst/>
          </a:prstGeom>
        </p:spPr>
      </p:pic>
      <p:pic>
        <p:nvPicPr>
          <p:cNvPr id="8" name="图片 7">
            <a:extLst>
              <a:ext uri="{FF2B5EF4-FFF2-40B4-BE49-F238E27FC236}">
                <a16:creationId xmlns:a16="http://schemas.microsoft.com/office/drawing/2014/main" id="{2EC54DE2-2702-4F5D-9892-799ADDD45D68}"/>
              </a:ext>
            </a:extLst>
          </p:cNvPr>
          <p:cNvPicPr>
            <a:picLocks noChangeAspect="1"/>
          </p:cNvPicPr>
          <p:nvPr/>
        </p:nvPicPr>
        <p:blipFill>
          <a:blip r:embed="rId4"/>
          <a:stretch>
            <a:fillRect/>
          </a:stretch>
        </p:blipFill>
        <p:spPr>
          <a:xfrm>
            <a:off x="196770" y="2192357"/>
            <a:ext cx="1187280" cy="1138696"/>
          </a:xfrm>
          <a:prstGeom prst="rect">
            <a:avLst/>
          </a:prstGeom>
        </p:spPr>
      </p:pic>
      <p:pic>
        <p:nvPicPr>
          <p:cNvPr id="1026" name="Picture 2" descr="Image result for instagram logo">
            <a:extLst>
              <a:ext uri="{FF2B5EF4-FFF2-40B4-BE49-F238E27FC236}">
                <a16:creationId xmlns:a16="http://schemas.microsoft.com/office/drawing/2014/main" id="{CD88A38A-3A74-409E-A0FE-D96AB89D8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780" y="2178441"/>
            <a:ext cx="1187280" cy="1187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acebook logo">
            <a:extLst>
              <a:ext uri="{FF2B5EF4-FFF2-40B4-BE49-F238E27FC236}">
                <a16:creationId xmlns:a16="http://schemas.microsoft.com/office/drawing/2014/main" id="{F94C5FC4-EEA7-4941-BEF0-7925E595E2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90" y="2178440"/>
            <a:ext cx="1187281" cy="1187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eibo logo">
            <a:extLst>
              <a:ext uri="{FF2B5EF4-FFF2-40B4-BE49-F238E27FC236}">
                <a16:creationId xmlns:a16="http://schemas.microsoft.com/office/drawing/2014/main" id="{6A193974-558E-4D9C-A371-D475C3346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92" y="5141905"/>
            <a:ext cx="1138696" cy="11386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5376A28F-9869-466D-8AEC-9C7F1C8D34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2584" y="3492280"/>
            <a:ext cx="1509378" cy="15093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youtube app logo">
            <a:extLst>
              <a:ext uri="{FF2B5EF4-FFF2-40B4-BE49-F238E27FC236}">
                <a16:creationId xmlns:a16="http://schemas.microsoft.com/office/drawing/2014/main" id="{137873CA-FCD5-410C-A07B-B538F87D7C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3649" y="3701670"/>
            <a:ext cx="1196180" cy="119618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71637B7-528B-42C5-ABB3-256CB875B925}"/>
              </a:ext>
            </a:extLst>
          </p:cNvPr>
          <p:cNvSpPr/>
          <p:nvPr/>
        </p:nvSpPr>
        <p:spPr>
          <a:xfrm>
            <a:off x="5656628" y="6343278"/>
            <a:ext cx="6267852" cy="523220"/>
          </a:xfrm>
          <a:prstGeom prst="rect">
            <a:avLst/>
          </a:prstGeom>
          <a:solidFill>
            <a:schemeClr val="bg1"/>
          </a:solidFill>
        </p:spPr>
        <p:txBody>
          <a:bodyPr wrap="square">
            <a:spAutoFit/>
          </a:bodyPr>
          <a:lstStyle/>
          <a:p>
            <a:r>
              <a:rPr lang="en-US" sz="1400" dirty="0"/>
              <a:t>https://www-statista-com.proxygw.wrlc.org/statistics/238636/number-of-mobile-social-network-users-in-the-us/</a:t>
            </a:r>
          </a:p>
        </p:txBody>
      </p:sp>
      <p:pic>
        <p:nvPicPr>
          <p:cNvPr id="1036" name="Picture 12" descr="Image result for flickr app">
            <a:extLst>
              <a:ext uri="{FF2B5EF4-FFF2-40B4-BE49-F238E27FC236}">
                <a16:creationId xmlns:a16="http://schemas.microsoft.com/office/drawing/2014/main" id="{09AE4FAD-FDAC-49A5-9D69-9C99A17C8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169" y="357510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echat app">
            <a:extLst>
              <a:ext uri="{FF2B5EF4-FFF2-40B4-BE49-F238E27FC236}">
                <a16:creationId xmlns:a16="http://schemas.microsoft.com/office/drawing/2014/main" id="{4437EC71-B075-46CC-A7D4-E678A1838A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2584" y="4956563"/>
            <a:ext cx="1509379" cy="15093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douyin app icon">
            <a:extLst>
              <a:ext uri="{FF2B5EF4-FFF2-40B4-BE49-F238E27FC236}">
                <a16:creationId xmlns:a16="http://schemas.microsoft.com/office/drawing/2014/main" id="{C3AD8BD1-1994-4B73-A952-00D72B0CCE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9001" y="5108219"/>
            <a:ext cx="1196180" cy="119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par>
                                <p:cTn id="17" presetID="10"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par>
                                <p:cTn id="20" presetID="10" presetClass="entr" presetSubtype="0" fill="hold" nodeType="with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500"/>
                                        <p:tgtEl>
                                          <p:spTgt spid="1034"/>
                                        </p:tgtEl>
                                      </p:cBhvr>
                                    </p:animEffect>
                                  </p:childTnLst>
                                </p:cTn>
                              </p:par>
                              <p:par>
                                <p:cTn id="23" presetID="10" presetClass="entr" presetSubtype="0" fill="hold" nodeType="with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fade">
                                      <p:cBhvr>
                                        <p:cTn id="25" dur="500"/>
                                        <p:tgtEl>
                                          <p:spTgt spid="1036"/>
                                        </p:tgtEl>
                                      </p:cBhvr>
                                    </p:animEffect>
                                  </p:childTnLst>
                                </p:cTn>
                              </p:par>
                              <p:par>
                                <p:cTn id="26" presetID="10" presetClass="entr" presetSubtype="0" fill="hold" nodeType="with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500"/>
                                        <p:tgtEl>
                                          <p:spTgt spid="1040"/>
                                        </p:tgtEl>
                                      </p:cBhvr>
                                    </p:animEffect>
                                  </p:childTnLst>
                                </p:cTn>
                              </p:par>
                              <p:par>
                                <p:cTn id="29" presetID="10" presetClass="entr" presetSubtype="0" fill="hold" nodeType="withEffect">
                                  <p:stCondLst>
                                    <p:cond delay="0"/>
                                  </p:stCondLst>
                                  <p:childTnLst>
                                    <p:set>
                                      <p:cBhvr>
                                        <p:cTn id="30" dur="1" fill="hold">
                                          <p:stCondLst>
                                            <p:cond delay="0"/>
                                          </p:stCondLst>
                                        </p:cTn>
                                        <p:tgtEl>
                                          <p:spTgt spid="1038"/>
                                        </p:tgtEl>
                                        <p:attrNameLst>
                                          <p:attrName>style.visibility</p:attrName>
                                        </p:attrNameLst>
                                      </p:cBhvr>
                                      <p:to>
                                        <p:strVal val="visible"/>
                                      </p:to>
                                    </p:set>
                                    <p:animEffect transition="in" filter="fade">
                                      <p:cBhvr>
                                        <p:cTn id="31" dur="500"/>
                                        <p:tgtEl>
                                          <p:spTgt spid="10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0BB651-1BE9-418E-B6C3-A1E8B9301A04}"/>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C1E12C1A-C385-4A09-BD34-F6301C468526}"/>
              </a:ext>
            </a:extLst>
          </p:cNvPr>
          <p:cNvSpPr>
            <a:spLocks noGrp="1"/>
          </p:cNvSpPr>
          <p:nvPr>
            <p:ph type="sldNum" sz="quarter" idx="12"/>
          </p:nvPr>
        </p:nvSpPr>
        <p:spPr/>
        <p:txBody>
          <a:bodyPr/>
          <a:lstStyle/>
          <a:p>
            <a:fld id="{12633BAD-9368-460B-83A5-8FA1CBAFC089}" type="slidenum">
              <a:rPr lang="zh-CN" altLang="en-US" smtClean="0"/>
              <a:t>34</a:t>
            </a:fld>
            <a:endParaRPr lang="zh-CN" altLang="en-US"/>
          </a:p>
        </p:txBody>
      </p:sp>
      <p:sp>
        <p:nvSpPr>
          <p:cNvPr id="4" name="标题 3">
            <a:extLst>
              <a:ext uri="{FF2B5EF4-FFF2-40B4-BE49-F238E27FC236}">
                <a16:creationId xmlns:a16="http://schemas.microsoft.com/office/drawing/2014/main" id="{B6AB0841-49CF-4D8F-8CE8-64119FC52C71}"/>
              </a:ext>
            </a:extLst>
          </p:cNvPr>
          <p:cNvSpPr>
            <a:spLocks noGrp="1"/>
          </p:cNvSpPr>
          <p:nvPr>
            <p:ph type="title"/>
          </p:nvPr>
        </p:nvSpPr>
        <p:spPr/>
        <p:txBody>
          <a:bodyPr/>
          <a:lstStyle/>
          <a:p>
            <a:r>
              <a:rPr lang="en-US" dirty="0"/>
              <a:t>Security Concerns?</a:t>
            </a:r>
          </a:p>
        </p:txBody>
      </p:sp>
      <p:pic>
        <p:nvPicPr>
          <p:cNvPr id="2052" name="Picture 4" descr="Related image">
            <a:extLst>
              <a:ext uri="{FF2B5EF4-FFF2-40B4-BE49-F238E27FC236}">
                <a16:creationId xmlns:a16="http://schemas.microsoft.com/office/drawing/2014/main" id="{F82B7487-EFEF-46F9-A417-1F29706866F6}"/>
              </a:ext>
            </a:extLst>
          </p:cNvPr>
          <p:cNvPicPr>
            <a:picLocks noGrp="1" noChangeAspect="1" noChangeArrowheads="1" noCrop="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96770" y="1115458"/>
            <a:ext cx="4261118" cy="4627084"/>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EEFFF7B2-F1A9-4077-980F-670A2DA9AEDE}"/>
              </a:ext>
            </a:extLst>
          </p:cNvPr>
          <p:cNvSpPr/>
          <p:nvPr/>
        </p:nvSpPr>
        <p:spPr>
          <a:xfrm>
            <a:off x="4682169" y="306061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2966C81B-4E0D-4FCE-986D-457CA57683FC}"/>
              </a:ext>
            </a:extLst>
          </p:cNvPr>
          <p:cNvSpPr/>
          <p:nvPr/>
        </p:nvSpPr>
        <p:spPr>
          <a:xfrm>
            <a:off x="5600512" y="2483951"/>
            <a:ext cx="2892227" cy="168214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Changes of Android Side C</a:t>
            </a:r>
            <a:r>
              <a:rPr lang="en-US" altLang="zh-CN" sz="2000" b="1" dirty="0"/>
              <a:t>hannels</a:t>
            </a:r>
          </a:p>
        </p:txBody>
      </p:sp>
      <p:pic>
        <p:nvPicPr>
          <p:cNvPr id="2054" name="Picture 6" descr="Image result for identity icon">
            <a:extLst>
              <a:ext uri="{FF2B5EF4-FFF2-40B4-BE49-F238E27FC236}">
                <a16:creationId xmlns:a16="http://schemas.microsoft.com/office/drawing/2014/main" id="{3227D5B1-442C-4E1C-BF6D-99E67B562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6967" y="3429000"/>
            <a:ext cx="1612566" cy="116170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C4F9C383-2EF7-4920-8077-44659F65F611}"/>
              </a:ext>
            </a:extLst>
          </p:cNvPr>
          <p:cNvPicPr>
            <a:picLocks noChangeAspect="1"/>
          </p:cNvPicPr>
          <p:nvPr/>
        </p:nvPicPr>
        <p:blipFill>
          <a:blip r:embed="rId5"/>
          <a:stretch>
            <a:fillRect/>
          </a:stretch>
        </p:blipFill>
        <p:spPr>
          <a:xfrm>
            <a:off x="9906087" y="1386878"/>
            <a:ext cx="1612565" cy="1546578"/>
          </a:xfrm>
          <a:prstGeom prst="rect">
            <a:avLst/>
          </a:prstGeom>
        </p:spPr>
      </p:pic>
      <p:sp>
        <p:nvSpPr>
          <p:cNvPr id="14" name="箭头: 右 13">
            <a:extLst>
              <a:ext uri="{FF2B5EF4-FFF2-40B4-BE49-F238E27FC236}">
                <a16:creationId xmlns:a16="http://schemas.microsoft.com/office/drawing/2014/main" id="{3D013409-257B-47D5-8140-119744886B16}"/>
              </a:ext>
            </a:extLst>
          </p:cNvPr>
          <p:cNvSpPr/>
          <p:nvPr/>
        </p:nvSpPr>
        <p:spPr>
          <a:xfrm>
            <a:off x="8852352" y="303032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EBABF955-615F-48AE-9B01-037D110D963D}"/>
              </a:ext>
            </a:extLst>
          </p:cNvPr>
          <p:cNvSpPr/>
          <p:nvPr/>
        </p:nvSpPr>
        <p:spPr>
          <a:xfrm>
            <a:off x="9650775" y="4974974"/>
            <a:ext cx="2442643" cy="98038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Identity of MSN?</a:t>
            </a:r>
            <a:endParaRPr lang="en-US" altLang="zh-CN" sz="2000" b="1" dirty="0"/>
          </a:p>
        </p:txBody>
      </p:sp>
      <p:sp>
        <p:nvSpPr>
          <p:cNvPr id="10" name="矩形 9">
            <a:extLst>
              <a:ext uri="{FF2B5EF4-FFF2-40B4-BE49-F238E27FC236}">
                <a16:creationId xmlns:a16="http://schemas.microsoft.com/office/drawing/2014/main" id="{D8B8A6D9-E49C-4AEF-AFCC-6D03F2A3A3CA}"/>
              </a:ext>
            </a:extLst>
          </p:cNvPr>
          <p:cNvSpPr/>
          <p:nvPr/>
        </p:nvSpPr>
        <p:spPr>
          <a:xfrm>
            <a:off x="4682169" y="5955358"/>
            <a:ext cx="3580482" cy="66577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Answer is YES</a:t>
            </a:r>
          </a:p>
        </p:txBody>
      </p:sp>
    </p:spTree>
    <p:extLst>
      <p:ext uri="{BB962C8B-B14F-4D97-AF65-F5344CB8AC3E}">
        <p14:creationId xmlns:p14="http://schemas.microsoft.com/office/powerpoint/2010/main" val="138488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1000"/>
                                        <p:tgtEl>
                                          <p:spTgt spid="2054"/>
                                        </p:tgtEl>
                                      </p:cBhvr>
                                    </p:animEffect>
                                    <p:anim calcmode="lin" valueType="num">
                                      <p:cBhvr>
                                        <p:cTn id="19" dur="1000" fill="hold"/>
                                        <p:tgtEl>
                                          <p:spTgt spid="2054"/>
                                        </p:tgtEl>
                                        <p:attrNameLst>
                                          <p:attrName>ppt_x</p:attrName>
                                        </p:attrNameLst>
                                      </p:cBhvr>
                                      <p:tavLst>
                                        <p:tav tm="0">
                                          <p:val>
                                            <p:strVal val="#ppt_x"/>
                                          </p:val>
                                        </p:tav>
                                        <p:tav tm="100000">
                                          <p:val>
                                            <p:strVal val="#ppt_x"/>
                                          </p:val>
                                        </p:tav>
                                      </p:tavLst>
                                    </p:anim>
                                    <p:anim calcmode="lin" valueType="num">
                                      <p:cBhvr>
                                        <p:cTn id="20" dur="1000" fill="hold"/>
                                        <p:tgtEl>
                                          <p:spTgt spid="205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9A3484-A2AA-4F18-9EB3-34C76F1950D5}"/>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6B866C6C-EF9F-4744-83BA-B7D41172DEF0}"/>
              </a:ext>
            </a:extLst>
          </p:cNvPr>
          <p:cNvSpPr>
            <a:spLocks noGrp="1"/>
          </p:cNvSpPr>
          <p:nvPr>
            <p:ph type="sldNum" sz="quarter" idx="12"/>
          </p:nvPr>
        </p:nvSpPr>
        <p:spPr/>
        <p:txBody>
          <a:bodyPr/>
          <a:lstStyle/>
          <a:p>
            <a:fld id="{12633BAD-9368-460B-83A5-8FA1CBAFC089}" type="slidenum">
              <a:rPr lang="zh-CN" altLang="en-US" smtClean="0"/>
              <a:t>35</a:t>
            </a:fld>
            <a:endParaRPr lang="zh-CN" altLang="en-US"/>
          </a:p>
        </p:txBody>
      </p:sp>
      <p:sp>
        <p:nvSpPr>
          <p:cNvPr id="4" name="标题 3">
            <a:extLst>
              <a:ext uri="{FF2B5EF4-FFF2-40B4-BE49-F238E27FC236}">
                <a16:creationId xmlns:a16="http://schemas.microsoft.com/office/drawing/2014/main" id="{5A9D9B24-6B30-4099-A144-6FF78B16782E}"/>
              </a:ext>
            </a:extLst>
          </p:cNvPr>
          <p:cNvSpPr>
            <a:spLocks noGrp="1"/>
          </p:cNvSpPr>
          <p:nvPr>
            <p:ph type="title"/>
          </p:nvPr>
        </p:nvSpPr>
        <p:spPr>
          <a:xfrm>
            <a:off x="196770" y="-1"/>
            <a:ext cx="10515600" cy="746955"/>
          </a:xfrm>
        </p:spPr>
        <p:txBody>
          <a:bodyPr/>
          <a:lstStyle/>
          <a:p>
            <a:r>
              <a:rPr lang="en-US" dirty="0"/>
              <a:t>The Work of Zhou et al. [CCS2013]</a:t>
            </a:r>
          </a:p>
        </p:txBody>
      </p:sp>
      <p:pic>
        <p:nvPicPr>
          <p:cNvPr id="6" name="Picture 4" descr="Related image">
            <a:extLst>
              <a:ext uri="{FF2B5EF4-FFF2-40B4-BE49-F238E27FC236}">
                <a16:creationId xmlns:a16="http://schemas.microsoft.com/office/drawing/2014/main" id="{E89D0AD7-6B7A-4F15-806D-E524C3587F78}"/>
              </a:ext>
            </a:extLst>
          </p:cNvPr>
          <p:cNvPicPr>
            <a:picLocks noGrp="1" noChangeAspect="1" noChangeArrowheads="1" noCro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96770" y="1057619"/>
            <a:ext cx="3168109" cy="34402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箭头连接符 11">
            <a:extLst>
              <a:ext uri="{FF2B5EF4-FFF2-40B4-BE49-F238E27FC236}">
                <a16:creationId xmlns:a16="http://schemas.microsoft.com/office/drawing/2014/main" id="{0077AD38-06BB-4328-AE0E-1C200FCED11D}"/>
              </a:ext>
            </a:extLst>
          </p:cNvPr>
          <p:cNvCxnSpPr>
            <a:cxnSpLocks/>
          </p:cNvCxnSpPr>
          <p:nvPr/>
        </p:nvCxnSpPr>
        <p:spPr>
          <a:xfrm>
            <a:off x="3364879" y="2135436"/>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E558563-989A-4A9F-B440-19B7E8B871D0}"/>
              </a:ext>
            </a:extLst>
          </p:cNvPr>
          <p:cNvCxnSpPr>
            <a:cxnSpLocks/>
          </p:cNvCxnSpPr>
          <p:nvPr/>
        </p:nvCxnSpPr>
        <p:spPr>
          <a:xfrm>
            <a:off x="3364878" y="3237122"/>
            <a:ext cx="5791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5C8DBE2A-4EF8-4CBA-AFBD-71BD1D754641}"/>
              </a:ext>
            </a:extLst>
          </p:cNvPr>
          <p:cNvSpPr/>
          <p:nvPr/>
        </p:nvSpPr>
        <p:spPr>
          <a:xfrm>
            <a:off x="3944039" y="1606630"/>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TCP payload sequence</a:t>
            </a:r>
          </a:p>
          <a:p>
            <a:pPr algn="ctr"/>
            <a:r>
              <a:rPr lang="en-US" dirty="0">
                <a:solidFill>
                  <a:schemeClr val="tx1"/>
                </a:solidFill>
              </a:rPr>
              <a:t>(420|150,314,580-720)</a:t>
            </a:r>
          </a:p>
          <a:p>
            <a:pPr algn="ctr"/>
            <a:r>
              <a:rPr lang="en-US" dirty="0">
                <a:solidFill>
                  <a:schemeClr val="tx1"/>
                </a:solidFill>
              </a:rPr>
              <a:t>TLS Client Hello, TLS session, Client Key Exchange</a:t>
            </a:r>
          </a:p>
        </p:txBody>
      </p:sp>
      <p:sp>
        <p:nvSpPr>
          <p:cNvPr id="16" name="矩形: 圆角 15">
            <a:extLst>
              <a:ext uri="{FF2B5EF4-FFF2-40B4-BE49-F238E27FC236}">
                <a16:creationId xmlns:a16="http://schemas.microsoft.com/office/drawing/2014/main" id="{AD0A12EB-12A2-4753-BE0B-60A9CE56362B}"/>
              </a:ext>
            </a:extLst>
          </p:cNvPr>
          <p:cNvSpPr/>
          <p:nvPr/>
        </p:nvSpPr>
        <p:spPr>
          <a:xfrm>
            <a:off x="3944039" y="2900194"/>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BSSIDs of surrounding hotspots</a:t>
            </a:r>
          </a:p>
        </p:txBody>
      </p:sp>
      <p:cxnSp>
        <p:nvCxnSpPr>
          <p:cNvPr id="19" name="直接箭头连接符 18">
            <a:extLst>
              <a:ext uri="{FF2B5EF4-FFF2-40B4-BE49-F238E27FC236}">
                <a16:creationId xmlns:a16="http://schemas.microsoft.com/office/drawing/2014/main" id="{1580F159-E83F-4375-AB8E-B556E7910076}"/>
              </a:ext>
            </a:extLst>
          </p:cNvPr>
          <p:cNvCxnSpPr>
            <a:cxnSpLocks/>
          </p:cNvCxnSpPr>
          <p:nvPr/>
        </p:nvCxnSpPr>
        <p:spPr>
          <a:xfrm>
            <a:off x="9729407" y="2120747"/>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751E2614-0032-4D7D-BF24-55FF860D50C6}"/>
              </a:ext>
            </a:extLst>
          </p:cNvPr>
          <p:cNvSpPr/>
          <p:nvPr/>
        </p:nvSpPr>
        <p:spPr>
          <a:xfrm>
            <a:off x="10308567" y="1869197"/>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of Tweet</a:t>
            </a:r>
          </a:p>
        </p:txBody>
      </p:sp>
      <p:sp>
        <p:nvSpPr>
          <p:cNvPr id="21" name="矩形: 圆角 20">
            <a:extLst>
              <a:ext uri="{FF2B5EF4-FFF2-40B4-BE49-F238E27FC236}">
                <a16:creationId xmlns:a16="http://schemas.microsoft.com/office/drawing/2014/main" id="{04D3D1F6-A37B-43FE-9A65-0A14153BC3D6}"/>
              </a:ext>
            </a:extLst>
          </p:cNvPr>
          <p:cNvSpPr/>
          <p:nvPr/>
        </p:nvSpPr>
        <p:spPr>
          <a:xfrm>
            <a:off x="10308566" y="3177449"/>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Location of Tweet</a:t>
            </a:r>
          </a:p>
        </p:txBody>
      </p:sp>
      <p:cxnSp>
        <p:nvCxnSpPr>
          <p:cNvPr id="22" name="直接箭头连接符 21">
            <a:extLst>
              <a:ext uri="{FF2B5EF4-FFF2-40B4-BE49-F238E27FC236}">
                <a16:creationId xmlns:a16="http://schemas.microsoft.com/office/drawing/2014/main" id="{0FE41B51-878D-4743-98FC-EDFE7462C126}"/>
              </a:ext>
            </a:extLst>
          </p:cNvPr>
          <p:cNvCxnSpPr>
            <a:cxnSpLocks/>
          </p:cNvCxnSpPr>
          <p:nvPr/>
        </p:nvCxnSpPr>
        <p:spPr>
          <a:xfrm>
            <a:off x="9727248" y="3428998"/>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6D2F3CC-9C20-4268-B824-C0E16E381CC2}"/>
              </a:ext>
            </a:extLst>
          </p:cNvPr>
          <p:cNvSpPr/>
          <p:nvPr/>
        </p:nvSpPr>
        <p:spPr>
          <a:xfrm>
            <a:off x="10317297" y="1421176"/>
            <a:ext cx="1874703" cy="2699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F570CD6E-7EAF-4ED1-AF73-5CFBE6B65A64}"/>
              </a:ext>
            </a:extLst>
          </p:cNvPr>
          <p:cNvSpPr/>
          <p:nvPr/>
        </p:nvSpPr>
        <p:spPr>
          <a:xfrm>
            <a:off x="4673600" y="4230878"/>
            <a:ext cx="2844800" cy="642650"/>
          </a:xfrm>
          <a:prstGeom prst="roundRect">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Twitter Database</a:t>
            </a:r>
          </a:p>
        </p:txBody>
      </p:sp>
      <p:pic>
        <p:nvPicPr>
          <p:cNvPr id="27" name="Picture 6" descr="Image result for identity icon">
            <a:extLst>
              <a:ext uri="{FF2B5EF4-FFF2-40B4-BE49-F238E27FC236}">
                <a16:creationId xmlns:a16="http://schemas.microsoft.com/office/drawing/2014/main" id="{3A0130E1-7811-41D8-846A-6A8546C3D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717" y="5464176"/>
            <a:ext cx="1612566" cy="116170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连接符: 肘形 28">
            <a:extLst>
              <a:ext uri="{FF2B5EF4-FFF2-40B4-BE49-F238E27FC236}">
                <a16:creationId xmlns:a16="http://schemas.microsoft.com/office/drawing/2014/main" id="{4225BABB-D6B4-4AB2-A24D-9A434473CF98}"/>
              </a:ext>
            </a:extLst>
          </p:cNvPr>
          <p:cNvCxnSpPr>
            <a:stCxn id="25" idx="2"/>
            <a:endCxn id="27" idx="0"/>
          </p:cNvCxnSpPr>
          <p:nvPr/>
        </p:nvCxnSpPr>
        <p:spPr>
          <a:xfrm rot="5400000">
            <a:off x="8003387" y="2212913"/>
            <a:ext cx="1343877" cy="5158649"/>
          </a:xfrm>
          <a:prstGeom prst="bentConnector3">
            <a:avLst>
              <a:gd name="adj1" fmla="val 8115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8EC0666-8CCF-4873-BA38-7F905E3499B2}"/>
              </a:ext>
            </a:extLst>
          </p:cNvPr>
          <p:cNvCxnSpPr>
            <a:cxnSpLocks/>
            <a:stCxn id="26" idx="2"/>
            <a:endCxn id="27" idx="0"/>
          </p:cNvCxnSpPr>
          <p:nvPr/>
        </p:nvCxnSpPr>
        <p:spPr>
          <a:xfrm>
            <a:off x="6096000" y="4873528"/>
            <a:ext cx="0" cy="5906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P spid="21" grpId="0" animBg="1"/>
      <p:bldP spid="25"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2DF88E-1190-4EED-9DAD-22D5FD41487B}"/>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44412554-A27D-4A67-BB99-897528C197AD}"/>
              </a:ext>
            </a:extLst>
          </p:cNvPr>
          <p:cNvSpPr>
            <a:spLocks noGrp="1"/>
          </p:cNvSpPr>
          <p:nvPr>
            <p:ph type="sldNum" sz="quarter" idx="12"/>
          </p:nvPr>
        </p:nvSpPr>
        <p:spPr/>
        <p:txBody>
          <a:bodyPr/>
          <a:lstStyle/>
          <a:p>
            <a:fld id="{12633BAD-9368-460B-83A5-8FA1CBAFC089}" type="slidenum">
              <a:rPr lang="zh-CN" altLang="en-US" smtClean="0"/>
              <a:t>36</a:t>
            </a:fld>
            <a:endParaRPr lang="zh-CN" altLang="en-US"/>
          </a:p>
        </p:txBody>
      </p:sp>
      <p:sp>
        <p:nvSpPr>
          <p:cNvPr id="4" name="标题 3">
            <a:extLst>
              <a:ext uri="{FF2B5EF4-FFF2-40B4-BE49-F238E27FC236}">
                <a16:creationId xmlns:a16="http://schemas.microsoft.com/office/drawing/2014/main" id="{BFA9B5F0-BAF3-4663-9C73-4D6C17A76B1C}"/>
              </a:ext>
            </a:extLst>
          </p:cNvPr>
          <p:cNvSpPr>
            <a:spLocks noGrp="1"/>
          </p:cNvSpPr>
          <p:nvPr>
            <p:ph type="title"/>
          </p:nvPr>
        </p:nvSpPr>
        <p:spPr/>
        <p:txBody>
          <a:bodyPr/>
          <a:lstStyle/>
          <a:p>
            <a:r>
              <a:rPr lang="en-US" dirty="0"/>
              <a:t>Limitations of [CCS2013]</a:t>
            </a:r>
          </a:p>
        </p:txBody>
      </p:sp>
      <p:sp>
        <p:nvSpPr>
          <p:cNvPr id="5" name="内容占位符 4">
            <a:extLst>
              <a:ext uri="{FF2B5EF4-FFF2-40B4-BE49-F238E27FC236}">
                <a16:creationId xmlns:a16="http://schemas.microsoft.com/office/drawing/2014/main" id="{AA18B95C-CA81-48FE-BD46-EA498721C94C}"/>
              </a:ext>
            </a:extLst>
          </p:cNvPr>
          <p:cNvSpPr>
            <a:spLocks noGrp="1"/>
          </p:cNvSpPr>
          <p:nvPr>
            <p:ph sz="quarter" idx="13"/>
          </p:nvPr>
        </p:nvSpPr>
        <p:spPr/>
        <p:txBody>
          <a:bodyPr/>
          <a:lstStyle/>
          <a:p>
            <a:pPr marL="342900" indent="-342900">
              <a:buFont typeface="Arial" panose="020B0604020202020204" pitchFamily="34" charset="0"/>
              <a:buChar char="•"/>
            </a:pPr>
            <a:r>
              <a:rPr lang="en-US" sz="2800" dirty="0"/>
              <a:t>TCP payload sequence of tweeting in current Twitter App no long has a fixed pattern.</a:t>
            </a:r>
          </a:p>
          <a:p>
            <a:pPr marL="754380" lvl="1" indent="-342900">
              <a:buFont typeface="Arial" panose="020B0604020202020204" pitchFamily="34" charset="0"/>
              <a:buChar char="•"/>
            </a:pPr>
            <a:r>
              <a:rPr lang="en-US" sz="2600" dirty="0"/>
              <a:t>Twitter combines tweets with </a:t>
            </a:r>
            <a:r>
              <a:rPr lang="en-US" sz="2600" b="1" dirty="0"/>
              <a:t>one</a:t>
            </a:r>
            <a:r>
              <a:rPr lang="en-US" sz="2600" dirty="0"/>
              <a:t> TLS header</a:t>
            </a:r>
          </a:p>
          <a:p>
            <a:pPr marL="754380" lvl="1" indent="-342900">
              <a:buFont typeface="Arial" panose="020B0604020202020204" pitchFamily="34" charset="0"/>
              <a:buChar char="•"/>
            </a:pPr>
            <a:endParaRPr lang="en-US" sz="2600" dirty="0"/>
          </a:p>
          <a:p>
            <a:pPr marL="754380" lvl="1"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800" dirty="0">
                <a:solidFill>
                  <a:schemeClr val="tx1"/>
                </a:solidFill>
              </a:rPr>
              <a:t>The success rate of using BSSIDs of surrounding hotspots is low</a:t>
            </a:r>
          </a:p>
          <a:p>
            <a:pPr marL="754380" lvl="1" indent="-342900">
              <a:buFont typeface="Arial" panose="020B0604020202020204" pitchFamily="34" charset="0"/>
              <a:buChar char="•"/>
            </a:pPr>
            <a:r>
              <a:rPr lang="en-US" sz="2600" dirty="0">
                <a:solidFill>
                  <a:schemeClr val="tx1"/>
                </a:solidFill>
              </a:rPr>
              <a:t>Lacking sufficient hotspots</a:t>
            </a:r>
          </a:p>
          <a:p>
            <a:pPr marL="754380" lvl="1" indent="-342900">
              <a:buFont typeface="Arial" panose="020B0604020202020204" pitchFamily="34" charset="0"/>
              <a:buChar char="•"/>
            </a:pPr>
            <a:r>
              <a:rPr lang="en-US" sz="2600" dirty="0">
                <a:solidFill>
                  <a:schemeClr val="tx1"/>
                </a:solidFill>
              </a:rPr>
              <a:t>Location with large population has too many candidates to match</a:t>
            </a:r>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06306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5EBD1B-3ACB-41C7-9E56-A7C441B00558}"/>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5702D739-6E7A-4383-B597-E6F767232A69}"/>
              </a:ext>
            </a:extLst>
          </p:cNvPr>
          <p:cNvSpPr>
            <a:spLocks noGrp="1"/>
          </p:cNvSpPr>
          <p:nvPr>
            <p:ph type="sldNum" sz="quarter" idx="12"/>
          </p:nvPr>
        </p:nvSpPr>
        <p:spPr/>
        <p:txBody>
          <a:bodyPr/>
          <a:lstStyle/>
          <a:p>
            <a:fld id="{12633BAD-9368-460B-83A5-8FA1CBAFC089}" type="slidenum">
              <a:rPr lang="zh-CN" altLang="en-US" smtClean="0"/>
              <a:t>37</a:t>
            </a:fld>
            <a:endParaRPr lang="zh-CN" altLang="en-US"/>
          </a:p>
        </p:txBody>
      </p:sp>
      <p:sp>
        <p:nvSpPr>
          <p:cNvPr id="4" name="标题 3">
            <a:extLst>
              <a:ext uri="{FF2B5EF4-FFF2-40B4-BE49-F238E27FC236}">
                <a16:creationId xmlns:a16="http://schemas.microsoft.com/office/drawing/2014/main" id="{DDF08838-239C-4242-B9EE-72BFA6CD023F}"/>
              </a:ext>
            </a:extLst>
          </p:cNvPr>
          <p:cNvSpPr>
            <a:spLocks noGrp="1"/>
          </p:cNvSpPr>
          <p:nvPr>
            <p:ph type="title"/>
          </p:nvPr>
        </p:nvSpPr>
        <p:spPr/>
        <p:txBody>
          <a:bodyPr/>
          <a:lstStyle/>
          <a:p>
            <a:r>
              <a:rPr lang="en-US" dirty="0"/>
              <a:t>Our Improved Approach</a:t>
            </a:r>
          </a:p>
        </p:txBody>
      </p:sp>
      <p:pic>
        <p:nvPicPr>
          <p:cNvPr id="7" name="图片 6">
            <a:extLst>
              <a:ext uri="{FF2B5EF4-FFF2-40B4-BE49-F238E27FC236}">
                <a16:creationId xmlns:a16="http://schemas.microsoft.com/office/drawing/2014/main" id="{C21EDC16-BD57-4707-8DE9-214B93010CBB}"/>
              </a:ext>
            </a:extLst>
          </p:cNvPr>
          <p:cNvPicPr>
            <a:picLocks noChangeAspect="1"/>
          </p:cNvPicPr>
          <p:nvPr/>
        </p:nvPicPr>
        <p:blipFill>
          <a:blip r:embed="rId2"/>
          <a:stretch>
            <a:fillRect/>
          </a:stretch>
        </p:blipFill>
        <p:spPr>
          <a:xfrm>
            <a:off x="1101687" y="827325"/>
            <a:ext cx="9298236" cy="5969702"/>
          </a:xfrm>
          <a:prstGeom prst="rect">
            <a:avLst/>
          </a:prstGeom>
        </p:spPr>
      </p:pic>
    </p:spTree>
    <p:extLst>
      <p:ext uri="{BB962C8B-B14F-4D97-AF65-F5344CB8AC3E}">
        <p14:creationId xmlns:p14="http://schemas.microsoft.com/office/powerpoint/2010/main" val="2903699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59813B-2B97-44ED-BF2A-C37B4051DF27}"/>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933E9BB6-3250-4373-9725-02A3A4279BB6}"/>
              </a:ext>
            </a:extLst>
          </p:cNvPr>
          <p:cNvSpPr>
            <a:spLocks noGrp="1"/>
          </p:cNvSpPr>
          <p:nvPr>
            <p:ph type="sldNum" sz="quarter" idx="12"/>
          </p:nvPr>
        </p:nvSpPr>
        <p:spPr/>
        <p:txBody>
          <a:bodyPr/>
          <a:lstStyle/>
          <a:p>
            <a:fld id="{12633BAD-9368-460B-83A5-8FA1CBAFC089}" type="slidenum">
              <a:rPr lang="zh-CN" altLang="en-US" smtClean="0"/>
              <a:t>38</a:t>
            </a:fld>
            <a:endParaRPr lang="zh-CN" altLang="en-US"/>
          </a:p>
        </p:txBody>
      </p:sp>
      <p:sp>
        <p:nvSpPr>
          <p:cNvPr id="4" name="标题 3">
            <a:extLst>
              <a:ext uri="{FF2B5EF4-FFF2-40B4-BE49-F238E27FC236}">
                <a16:creationId xmlns:a16="http://schemas.microsoft.com/office/drawing/2014/main" id="{AC65D04A-51BE-4E39-AECA-B2DFD6AA8CB8}"/>
              </a:ext>
            </a:extLst>
          </p:cNvPr>
          <p:cNvSpPr>
            <a:spLocks noGrp="1"/>
          </p:cNvSpPr>
          <p:nvPr>
            <p:ph type="title"/>
          </p:nvPr>
        </p:nvSpPr>
        <p:spPr/>
        <p:txBody>
          <a:bodyPr/>
          <a:lstStyle/>
          <a:p>
            <a:r>
              <a:rPr lang="en-US" dirty="0"/>
              <a:t>DS-SN Correlation: Android Side Channels</a:t>
            </a:r>
          </a:p>
        </p:txBody>
      </p:sp>
      <p:graphicFrame>
        <p:nvGraphicFramePr>
          <p:cNvPr id="6" name="内容占位符 5">
            <a:extLst>
              <a:ext uri="{FF2B5EF4-FFF2-40B4-BE49-F238E27FC236}">
                <a16:creationId xmlns:a16="http://schemas.microsoft.com/office/drawing/2014/main" id="{A180DDDE-C266-461B-9158-BD7D51377C25}"/>
              </a:ext>
            </a:extLst>
          </p:cNvPr>
          <p:cNvGraphicFramePr>
            <a:graphicFrameLocks noGrp="1"/>
          </p:cNvGraphicFramePr>
          <p:nvPr>
            <p:ph sz="quarter" idx="13"/>
            <p:extLst>
              <p:ext uri="{D42A27DB-BD31-4B8C-83A1-F6EECF244321}">
                <p14:modId xmlns:p14="http://schemas.microsoft.com/office/powerpoint/2010/main" val="11223285"/>
              </p:ext>
            </p:extLst>
          </p:nvPr>
        </p:nvGraphicFramePr>
        <p:xfrm>
          <a:off x="53248" y="798669"/>
          <a:ext cx="12085504" cy="5878422"/>
        </p:xfrm>
        <a:graphic>
          <a:graphicData uri="http://schemas.openxmlformats.org/drawingml/2006/table">
            <a:tbl>
              <a:tblPr firstRow="1" bandRow="1">
                <a:tableStyleId>{073A0DAA-6AF3-43AB-8588-CEC1D06C72B9}</a:tableStyleId>
              </a:tblPr>
              <a:tblGrid>
                <a:gridCol w="2803905">
                  <a:extLst>
                    <a:ext uri="{9D8B030D-6E8A-4147-A177-3AD203B41FA5}">
                      <a16:colId xmlns:a16="http://schemas.microsoft.com/office/drawing/2014/main" val="3327258987"/>
                    </a:ext>
                  </a:extLst>
                </a:gridCol>
                <a:gridCol w="2803905">
                  <a:extLst>
                    <a:ext uri="{9D8B030D-6E8A-4147-A177-3AD203B41FA5}">
                      <a16:colId xmlns:a16="http://schemas.microsoft.com/office/drawing/2014/main" val="1480176498"/>
                    </a:ext>
                  </a:extLst>
                </a:gridCol>
                <a:gridCol w="2993928">
                  <a:extLst>
                    <a:ext uri="{9D8B030D-6E8A-4147-A177-3AD203B41FA5}">
                      <a16:colId xmlns:a16="http://schemas.microsoft.com/office/drawing/2014/main" val="1561350988"/>
                    </a:ext>
                  </a:extLst>
                </a:gridCol>
                <a:gridCol w="3483766">
                  <a:extLst>
                    <a:ext uri="{9D8B030D-6E8A-4147-A177-3AD203B41FA5}">
                      <a16:colId xmlns:a16="http://schemas.microsoft.com/office/drawing/2014/main" val="277753054"/>
                    </a:ext>
                  </a:extLst>
                </a:gridCol>
              </a:tblGrid>
              <a:tr h="1404525">
                <a:tc>
                  <a:txBody>
                    <a:bodyPr/>
                    <a:lstStyle/>
                    <a:p>
                      <a:pPr algn="ctr"/>
                      <a:r>
                        <a:rPr lang="en-US" sz="2000" dirty="0"/>
                        <a:t>Side-Channel Types</a:t>
                      </a:r>
                    </a:p>
                  </a:txBody>
                  <a:tcPr/>
                </a:tc>
                <a:tc>
                  <a:txBody>
                    <a:bodyPr/>
                    <a:lstStyle/>
                    <a:p>
                      <a:pPr algn="ctr"/>
                      <a:r>
                        <a:rPr lang="en-US" sz="2000" dirty="0"/>
                        <a:t>Detailed Values</a:t>
                      </a:r>
                    </a:p>
                  </a:txBody>
                  <a:tcPr/>
                </a:tc>
                <a:tc>
                  <a:txBody>
                    <a:bodyPr/>
                    <a:lstStyle/>
                    <a:p>
                      <a:pPr algn="ctr"/>
                      <a:r>
                        <a:rPr lang="en-US" sz="2000" dirty="0"/>
                        <a:t>Physical</a:t>
                      </a:r>
                      <a:r>
                        <a:rPr lang="en-US" dirty="0"/>
                        <a:t> </a:t>
                      </a:r>
                      <a:r>
                        <a:rPr lang="en-US" sz="2000" dirty="0"/>
                        <a:t>Meanings</a:t>
                      </a:r>
                      <a:endParaRPr lang="en-US" dirty="0"/>
                    </a:p>
                  </a:txBody>
                  <a:tcPr/>
                </a:tc>
                <a:tc>
                  <a:txBody>
                    <a:bodyPr/>
                    <a:lstStyle/>
                    <a:p>
                      <a:pPr algn="l"/>
                      <a:r>
                        <a:rPr lang="en-US" sz="2000" dirty="0"/>
                        <a:t>Access Methods</a:t>
                      </a:r>
                    </a:p>
                  </a:txBody>
                  <a:tcPr/>
                </a:tc>
                <a:extLst>
                  <a:ext uri="{0D108BD9-81ED-4DB2-BD59-A6C34878D82A}">
                    <a16:rowId xmlns:a16="http://schemas.microsoft.com/office/drawing/2014/main" val="1569711716"/>
                  </a:ext>
                </a:extLst>
              </a:tr>
              <a:tr h="325994">
                <a:tc rowSpan="4">
                  <a:txBody>
                    <a:bodyPr/>
                    <a:lstStyle/>
                    <a:p>
                      <a:pPr algn="ctr"/>
                      <a:r>
                        <a:rPr lang="en-US" dirty="0"/>
                        <a:t>Memory</a:t>
                      </a:r>
                    </a:p>
                  </a:txBody>
                  <a:tcPr/>
                </a:tc>
                <a:tc>
                  <a:txBody>
                    <a:bodyPr/>
                    <a:lstStyle/>
                    <a:p>
                      <a:pPr algn="ctr"/>
                      <a:r>
                        <a:rPr lang="en-US" sz="1800" b="0" i="0" u="none" strike="noStrike" kern="1200" baseline="0" dirty="0">
                          <a:solidFill>
                            <a:schemeClr val="dk1"/>
                          </a:solidFill>
                          <a:latin typeface="+mn-lt"/>
                          <a:ea typeface="+mn-ea"/>
                          <a:cs typeface="+mn-cs"/>
                        </a:rPr>
                        <a:t>Virtual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Total virtual memory of a process</a:t>
                      </a:r>
                      <a:endParaRPr lang="en-US" sz="1400" dirty="0"/>
                    </a:p>
                  </a:txBody>
                  <a:tcPr/>
                </a:tc>
                <a:tc rowSpan="4">
                  <a:txBody>
                    <a:bodyPr/>
                    <a:lstStyle/>
                    <a:p>
                      <a:pPr marL="342900" indent="-342900" algn="l">
                        <a:buAutoNum type="arabicPeriod"/>
                      </a:pPr>
                      <a:r>
                        <a:rPr lang="en-US" sz="1800" dirty="0" err="1"/>
                        <a:t>Debug.MemoryInfo</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statm</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r>
                        <a:rPr lang="en-US" sz="1800" b="0" i="0" u="none" strike="noStrike" kern="1200" baseline="0" dirty="0">
                          <a:solidFill>
                            <a:schemeClr val="dk1"/>
                          </a:solidFill>
                          <a:latin typeface="+mn-lt"/>
                          <a:ea typeface="+mn-ea"/>
                          <a:cs typeface="+mn-cs"/>
                        </a:rPr>
                        <a:t>/system/</a:t>
                      </a:r>
                      <a:r>
                        <a:rPr lang="en-US" sz="1800" b="0" i="0" u="none" strike="noStrike" kern="1200" baseline="0" dirty="0" err="1">
                          <a:solidFill>
                            <a:schemeClr val="dk1"/>
                          </a:solidFill>
                          <a:latin typeface="+mn-lt"/>
                          <a:ea typeface="+mn-ea"/>
                          <a:cs typeface="+mn-cs"/>
                        </a:rPr>
                        <a:t>xbin</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procrank</a:t>
                      </a:r>
                      <a:endParaRPr lang="en-US" sz="1800" b="0" i="0" u="none" strike="noStrike" kern="1200" baseline="0" dirty="0">
                        <a:solidFill>
                          <a:schemeClr val="dk1"/>
                        </a:solidFill>
                        <a:latin typeface="+mn-lt"/>
                        <a:ea typeface="+mn-ea"/>
                        <a:cs typeface="+mn-cs"/>
                      </a:endParaRPr>
                    </a:p>
                    <a:p>
                      <a:pPr algn="l"/>
                      <a:endParaRPr lang="en-US" sz="1800" dirty="0"/>
                    </a:p>
                  </a:txBody>
                  <a:tcPr/>
                </a:tc>
                <a:extLst>
                  <a:ext uri="{0D108BD9-81ED-4DB2-BD59-A6C34878D82A}">
                    <a16:rowId xmlns:a16="http://schemas.microsoft.com/office/drawing/2014/main" val="3514247614"/>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Resident Set Size</a:t>
                      </a:r>
                      <a:endParaRPr lang="en-US" dirty="0"/>
                    </a:p>
                  </a:txBody>
                  <a:tcPr/>
                </a:tc>
                <a:tc>
                  <a:txBody>
                    <a:bodyPr/>
                    <a:lstStyle/>
                    <a:p>
                      <a:pPr algn="ctr"/>
                      <a:r>
                        <a:rPr lang="en-US" sz="1400" dirty="0"/>
                        <a:t>Total physical memory of a process</a:t>
                      </a:r>
                    </a:p>
                  </a:txBody>
                  <a:tcPr/>
                </a:tc>
                <a:tc vMerge="1">
                  <a:txBody>
                    <a:bodyPr/>
                    <a:lstStyle/>
                    <a:p>
                      <a:endParaRPr lang="en-US"/>
                    </a:p>
                  </a:txBody>
                  <a:tcPr/>
                </a:tc>
                <a:extLst>
                  <a:ext uri="{0D108BD9-81ED-4DB2-BD59-A6C34878D82A}">
                    <a16:rowId xmlns:a16="http://schemas.microsoft.com/office/drawing/2014/main" val="3203415935"/>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Proportional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Memory shared</a:t>
                      </a:r>
                      <a:endParaRPr lang="en-US" sz="1400" dirty="0"/>
                    </a:p>
                  </a:txBody>
                  <a:tcPr/>
                </a:tc>
                <a:tc vMerge="1">
                  <a:txBody>
                    <a:bodyPr/>
                    <a:lstStyle/>
                    <a:p>
                      <a:endParaRPr lang="en-US"/>
                    </a:p>
                  </a:txBody>
                  <a:tcPr/>
                </a:tc>
                <a:extLst>
                  <a:ext uri="{0D108BD9-81ED-4DB2-BD59-A6C34878D82A}">
                    <a16:rowId xmlns:a16="http://schemas.microsoft.com/office/drawing/2014/main" val="939237687"/>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Unique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set of pages of a process</a:t>
                      </a:r>
                      <a:endParaRPr lang="en-US" sz="1400" dirty="0"/>
                    </a:p>
                  </a:txBody>
                  <a:tcPr/>
                </a:tc>
                <a:tc vMerge="1">
                  <a:txBody>
                    <a:bodyPr/>
                    <a:lstStyle/>
                    <a:p>
                      <a:endParaRPr lang="en-US"/>
                    </a:p>
                  </a:txBody>
                  <a:tcPr/>
                </a:tc>
                <a:extLst>
                  <a:ext uri="{0D108BD9-81ED-4DB2-BD59-A6C34878D82A}">
                    <a16:rowId xmlns:a16="http://schemas.microsoft.com/office/drawing/2014/main" val="741866119"/>
                  </a:ext>
                </a:extLst>
              </a:tr>
              <a:tr h="468178">
                <a:tc rowSpan="3">
                  <a:txBody>
                    <a:bodyPr/>
                    <a:lstStyle/>
                    <a:p>
                      <a:pPr algn="ctr"/>
                      <a:r>
                        <a:rPr lang="en-US" dirty="0"/>
                        <a:t>CPU Usages</a:t>
                      </a:r>
                    </a:p>
                  </a:txBody>
                  <a:tcPr/>
                </a:tc>
                <a:tc>
                  <a:txBody>
                    <a:bodyPr/>
                    <a:lstStyle/>
                    <a:p>
                      <a:pPr algn="ctr"/>
                      <a:r>
                        <a:rPr lang="en-US" dirty="0"/>
                        <a:t>CPU Usage Rate</a:t>
                      </a:r>
                    </a:p>
                  </a:txBody>
                  <a:tcPr/>
                </a:tc>
                <a:tc>
                  <a:txBody>
                    <a:bodyPr/>
                    <a:lstStyle/>
                    <a:p>
                      <a:pPr algn="ctr"/>
                      <a:r>
                        <a:rPr lang="en-US" sz="1400" b="0" i="0" u="none" strike="noStrike" kern="1200" baseline="0" dirty="0">
                          <a:solidFill>
                            <a:schemeClr val="dk1"/>
                          </a:solidFill>
                          <a:latin typeface="+mn-lt"/>
                          <a:ea typeface="+mn-ea"/>
                          <a:cs typeface="+mn-cs"/>
                        </a:rPr>
                        <a:t>The total percentage of time a CPU operates on a running process</a:t>
                      </a:r>
                      <a:endParaRPr lang="en-US" sz="1400" dirty="0"/>
                    </a:p>
                  </a:txBody>
                  <a:tcPr/>
                </a:tc>
                <a:tc rowSpan="3">
                  <a:txBody>
                    <a:bodyPr/>
                    <a:lstStyle/>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/stat</a:t>
                      </a:r>
                    </a:p>
                    <a:p>
                      <a:pPr marL="342900" indent="-342900" algn="l">
                        <a:buAutoNum type="arabicPeriod"/>
                      </a:pPr>
                      <a:endParaRPr lang="en-US" sz="1800" b="0" i="0" u="none" strike="noStrike" kern="1200" baseline="0" dirty="0">
                        <a:solidFill>
                          <a:schemeClr val="dk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endParaRPr lang="en-US" sz="1800" dirty="0"/>
                    </a:p>
                  </a:txBody>
                  <a:tcPr/>
                </a:tc>
                <a:extLst>
                  <a:ext uri="{0D108BD9-81ED-4DB2-BD59-A6C34878D82A}">
                    <a16:rowId xmlns:a16="http://schemas.microsoft.com/office/drawing/2014/main" val="2309918993"/>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User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user code of a process</a:t>
                      </a:r>
                      <a:endParaRPr lang="en-US" sz="1400" dirty="0"/>
                    </a:p>
                  </a:txBody>
                  <a:tcPr/>
                </a:tc>
                <a:tc vMerge="1">
                  <a:txBody>
                    <a:bodyPr/>
                    <a:lstStyle/>
                    <a:p>
                      <a:endParaRPr lang="en-US"/>
                    </a:p>
                  </a:txBody>
                  <a:tcPr/>
                </a:tc>
                <a:extLst>
                  <a:ext uri="{0D108BD9-81ED-4DB2-BD59-A6C34878D82A}">
                    <a16:rowId xmlns:a16="http://schemas.microsoft.com/office/drawing/2014/main" val="3452809312"/>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System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system code</a:t>
                      </a:r>
                      <a:endParaRPr lang="en-US" sz="1400" dirty="0"/>
                    </a:p>
                  </a:txBody>
                  <a:tcPr/>
                </a:tc>
                <a:tc vMerge="1">
                  <a:txBody>
                    <a:bodyPr/>
                    <a:lstStyle/>
                    <a:p>
                      <a:endParaRPr lang="en-US"/>
                    </a:p>
                  </a:txBody>
                  <a:tcPr/>
                </a:tc>
                <a:extLst>
                  <a:ext uri="{0D108BD9-81ED-4DB2-BD59-A6C34878D82A}">
                    <a16:rowId xmlns:a16="http://schemas.microsoft.com/office/drawing/2014/main" val="3665598426"/>
                  </a:ext>
                </a:extLst>
              </a:tr>
              <a:tr h="518160">
                <a:tc rowSpan="2">
                  <a:txBody>
                    <a:bodyPr/>
                    <a:lstStyle/>
                    <a:p>
                      <a:pPr algn="ctr"/>
                      <a:r>
                        <a:rPr lang="en-US" dirty="0"/>
                        <a:t>Network Data</a:t>
                      </a:r>
                    </a:p>
                  </a:txBody>
                  <a:tcPr/>
                </a:tc>
                <a:tc>
                  <a:txBody>
                    <a:bodyPr/>
                    <a:lstStyle/>
                    <a:p>
                      <a:pPr algn="ctr"/>
                      <a:r>
                        <a:rPr lang="en-US" dirty="0" err="1"/>
                        <a:t>Tcp_snd</a:t>
                      </a:r>
                      <a:endParaRPr lang="en-US" dirty="0"/>
                    </a:p>
                  </a:txBody>
                  <a:tcPr/>
                </a:tc>
                <a:tc>
                  <a:txBody>
                    <a:bodyPr/>
                    <a:lstStyle/>
                    <a:p>
                      <a:pPr algn="ctr"/>
                      <a:r>
                        <a:rPr lang="en-US" sz="1400" dirty="0"/>
                        <a:t>The number of total sent TCP packets</a:t>
                      </a:r>
                    </a:p>
                  </a:txBody>
                  <a:tcPr/>
                </a:tc>
                <a:tc rowSpan="2">
                  <a:txBody>
                    <a:bodyPr/>
                    <a:lstStyle/>
                    <a:p>
                      <a:pPr marL="342900" indent="-342900" algn="l">
                        <a:buAutoNum type="arabicPeriod"/>
                      </a:pPr>
                      <a:r>
                        <a:rPr lang="en-US" sz="1800" b="0" i="0" u="none" strike="noStrike" kern="1200" baseline="0" dirty="0" err="1">
                          <a:solidFill>
                            <a:schemeClr val="dk1"/>
                          </a:solidFill>
                          <a:latin typeface="+mn-lt"/>
                          <a:ea typeface="+mn-ea"/>
                          <a:cs typeface="+mn-cs"/>
                        </a:rPr>
                        <a:t>getUidRxBytes</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 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tcp_snd</a:t>
                      </a:r>
                      <a:r>
                        <a:rPr lang="en-US" sz="1800" b="0" i="0" u="none" strike="noStrike" kern="1200" baseline="0" dirty="0">
                          <a:solidFill>
                            <a:schemeClr val="dk1"/>
                          </a:solidFill>
                          <a:latin typeface="+mn-lt"/>
                          <a:ea typeface="+mn-ea"/>
                          <a:cs typeface="+mn-cs"/>
                        </a:rPr>
                        <a:t> and /proc/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tcp_rcv</a:t>
                      </a:r>
                      <a:endParaRPr lang="en-US" sz="1800" dirty="0"/>
                    </a:p>
                  </a:txBody>
                  <a:tcPr/>
                </a:tc>
                <a:extLst>
                  <a:ext uri="{0D108BD9-81ED-4DB2-BD59-A6C34878D82A}">
                    <a16:rowId xmlns:a16="http://schemas.microsoft.com/office/drawing/2014/main" val="2910255058"/>
                  </a:ext>
                </a:extLst>
              </a:tr>
              <a:tr h="842152">
                <a:tc vMerge="1">
                  <a:txBody>
                    <a:bodyPr/>
                    <a:lstStyle/>
                    <a:p>
                      <a:endParaRPr lang="en-US"/>
                    </a:p>
                  </a:txBody>
                  <a:tcPr/>
                </a:tc>
                <a:tc>
                  <a:txBody>
                    <a:bodyPr/>
                    <a:lstStyle/>
                    <a:p>
                      <a:pPr algn="ctr"/>
                      <a:r>
                        <a:rPr lang="en-US" dirty="0" err="1"/>
                        <a:t>Tcp_rcv</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The number of total received TCP packets</a:t>
                      </a:r>
                    </a:p>
                  </a:txBody>
                  <a:tcPr/>
                </a:tc>
                <a:tc vMerge="1">
                  <a:txBody>
                    <a:bodyPr/>
                    <a:lstStyle/>
                    <a:p>
                      <a:endParaRPr lang="en-US"/>
                    </a:p>
                  </a:txBody>
                  <a:tcPr/>
                </a:tc>
                <a:extLst>
                  <a:ext uri="{0D108BD9-81ED-4DB2-BD59-A6C34878D82A}">
                    <a16:rowId xmlns:a16="http://schemas.microsoft.com/office/drawing/2014/main" val="1924589264"/>
                  </a:ext>
                </a:extLst>
              </a:tr>
            </a:tbl>
          </a:graphicData>
        </a:graphic>
      </p:graphicFrame>
    </p:spTree>
    <p:extLst>
      <p:ext uri="{BB962C8B-B14F-4D97-AF65-F5344CB8AC3E}">
        <p14:creationId xmlns:p14="http://schemas.microsoft.com/office/powerpoint/2010/main" val="359220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288D7E-89F1-4275-AA38-2958EFEF8D8B}"/>
              </a:ext>
            </a:extLst>
          </p:cNvPr>
          <p:cNvSpPr>
            <a:spLocks noGrp="1"/>
          </p:cNvSpPr>
          <p:nvPr>
            <p:ph type="dt" sz="half" idx="10"/>
          </p:nvPr>
        </p:nvSpPr>
        <p:spPr/>
        <p:txBody>
          <a:bodyPr/>
          <a:lstStyle/>
          <a:p>
            <a:fld id="{FEA7353B-AB67-4F4D-8323-CA94D33CA426}" type="datetime1">
              <a:rPr lang="en-US" altLang="zh-CN" smtClean="0"/>
              <a:t>12/11/2018</a:t>
            </a:fld>
            <a:endParaRPr lang="zh-CN" altLang="en-US" dirty="0"/>
          </a:p>
        </p:txBody>
      </p:sp>
      <p:sp>
        <p:nvSpPr>
          <p:cNvPr id="3" name="灯片编号占位符 2">
            <a:extLst>
              <a:ext uri="{FF2B5EF4-FFF2-40B4-BE49-F238E27FC236}">
                <a16:creationId xmlns:a16="http://schemas.microsoft.com/office/drawing/2014/main" id="{8FEF6114-0B0A-46D1-ABE9-F01FCEAEF95A}"/>
              </a:ext>
            </a:extLst>
          </p:cNvPr>
          <p:cNvSpPr>
            <a:spLocks noGrp="1"/>
          </p:cNvSpPr>
          <p:nvPr>
            <p:ph type="sldNum" sz="quarter" idx="12"/>
          </p:nvPr>
        </p:nvSpPr>
        <p:spPr/>
        <p:txBody>
          <a:bodyPr/>
          <a:lstStyle/>
          <a:p>
            <a:fld id="{12633BAD-9368-460B-83A5-8FA1CBAFC089}" type="slidenum">
              <a:rPr lang="zh-CN" altLang="en-US" smtClean="0"/>
              <a:t>39</a:t>
            </a:fld>
            <a:endParaRPr lang="zh-CN" altLang="en-US"/>
          </a:p>
        </p:txBody>
      </p:sp>
      <p:sp>
        <p:nvSpPr>
          <p:cNvPr id="4" name="标题 3">
            <a:extLst>
              <a:ext uri="{FF2B5EF4-FFF2-40B4-BE49-F238E27FC236}">
                <a16:creationId xmlns:a16="http://schemas.microsoft.com/office/drawing/2014/main" id="{3F8BBDD3-F482-4093-9547-67342E552E3A}"/>
              </a:ext>
            </a:extLst>
          </p:cNvPr>
          <p:cNvSpPr>
            <a:spLocks noGrp="1"/>
          </p:cNvSpPr>
          <p:nvPr>
            <p:ph type="title"/>
          </p:nvPr>
        </p:nvSpPr>
        <p:spPr/>
        <p:txBody>
          <a:bodyPr/>
          <a:lstStyle/>
          <a:p>
            <a:r>
              <a:rPr lang="en-US" dirty="0"/>
              <a:t>DS-SN Correlation: Observation</a:t>
            </a:r>
          </a:p>
        </p:txBody>
      </p:sp>
      <p:sp>
        <p:nvSpPr>
          <p:cNvPr id="5" name="内容占位符 4">
            <a:extLst>
              <a:ext uri="{FF2B5EF4-FFF2-40B4-BE49-F238E27FC236}">
                <a16:creationId xmlns:a16="http://schemas.microsoft.com/office/drawing/2014/main" id="{91883EB0-C068-44C8-909A-CCC426B056F7}"/>
              </a:ext>
            </a:extLst>
          </p:cNvPr>
          <p:cNvSpPr>
            <a:spLocks noGrp="1"/>
          </p:cNvSpPr>
          <p:nvPr>
            <p:ph sz="quarter" idx="13"/>
          </p:nvPr>
        </p:nvSpPr>
        <p:spPr/>
        <p:txBody>
          <a:bodyPr/>
          <a:lstStyle/>
          <a:p>
            <a:pPr marL="342900" indent="-342900">
              <a:buFont typeface="Arial" panose="020B0604020202020204" pitchFamily="34" charset="0"/>
              <a:buChar char="•"/>
            </a:pPr>
            <a:r>
              <a:rPr lang="en-US" dirty="0"/>
              <a:t>The VSS changes when user is using Twitter</a:t>
            </a:r>
          </a:p>
        </p:txBody>
      </p:sp>
      <p:graphicFrame>
        <p:nvGraphicFramePr>
          <p:cNvPr id="6" name="对象 5">
            <a:extLst>
              <a:ext uri="{FF2B5EF4-FFF2-40B4-BE49-F238E27FC236}">
                <a16:creationId xmlns:a16="http://schemas.microsoft.com/office/drawing/2014/main" id="{FF7BC426-8239-4D4C-9153-6400F7BFC1B5}"/>
              </a:ext>
            </a:extLst>
          </p:cNvPr>
          <p:cNvGraphicFramePr>
            <a:graphicFrameLocks noChangeAspect="1"/>
          </p:cNvGraphicFramePr>
          <p:nvPr>
            <p:extLst>
              <p:ext uri="{D42A27DB-BD31-4B8C-83A1-F6EECF244321}">
                <p14:modId xmlns:p14="http://schemas.microsoft.com/office/powerpoint/2010/main" val="2071918055"/>
              </p:ext>
            </p:extLst>
          </p:nvPr>
        </p:nvGraphicFramePr>
        <p:xfrm>
          <a:off x="1414724" y="1446774"/>
          <a:ext cx="9362552" cy="5167690"/>
        </p:xfrm>
        <a:graphic>
          <a:graphicData uri="http://schemas.openxmlformats.org/presentationml/2006/ole">
            <mc:AlternateContent xmlns:mc="http://schemas.openxmlformats.org/markup-compatibility/2006">
              <mc:Choice xmlns:v="urn:schemas-microsoft-com:vml" Requires="v">
                <p:oleObj spid="_x0000_s1142" name="Acrobat Document" r:id="rId4" imgW="12667943" imgH="6991203" progId="Acrobat.Document.DC">
                  <p:embed/>
                </p:oleObj>
              </mc:Choice>
              <mc:Fallback>
                <p:oleObj name="Acrobat Document" r:id="rId4" imgW="12667943" imgH="6991203" progId="Acrobat.Document.DC">
                  <p:embed/>
                  <p:pic>
                    <p:nvPicPr>
                      <p:cNvPr id="0" name=""/>
                      <p:cNvPicPr/>
                      <p:nvPr/>
                    </p:nvPicPr>
                    <p:blipFill>
                      <a:blip r:embed="rId5"/>
                      <a:stretch>
                        <a:fillRect/>
                      </a:stretch>
                    </p:blipFill>
                    <p:spPr>
                      <a:xfrm>
                        <a:off x="1414724" y="1446774"/>
                        <a:ext cx="9362552" cy="5167690"/>
                      </a:xfrm>
                      <a:prstGeom prst="rect">
                        <a:avLst/>
                      </a:prstGeom>
                    </p:spPr>
                  </p:pic>
                </p:oleObj>
              </mc:Fallback>
            </mc:AlternateContent>
          </a:graphicData>
        </a:graphic>
      </p:graphicFrame>
    </p:spTree>
    <p:extLst>
      <p:ext uri="{BB962C8B-B14F-4D97-AF65-F5344CB8AC3E}">
        <p14:creationId xmlns:p14="http://schemas.microsoft.com/office/powerpoint/2010/main" val="374493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6982" y="122571"/>
            <a:ext cx="9239732" cy="452168"/>
          </a:xfrm>
        </p:spPr>
        <p:txBody>
          <a:bodyPr>
            <a:normAutofit fontScale="90000"/>
          </a:bodyPr>
          <a:lstStyle/>
          <a:p>
            <a:r>
              <a:rPr lang="en-US" sz="4000" dirty="0">
                <a:latin typeface="Arial" charset="0"/>
                <a:ea typeface="Arial" charset="0"/>
                <a:cs typeface="Arial" charset="0"/>
              </a:rPr>
              <a:t>What Are Smart Devices?</a:t>
            </a:r>
          </a:p>
        </p:txBody>
      </p:sp>
      <p:sp>
        <p:nvSpPr>
          <p:cNvPr id="5" name="Slide Number Placeholder 4"/>
          <p:cNvSpPr>
            <a:spLocks noGrp="1"/>
          </p:cNvSpPr>
          <p:nvPr>
            <p:ph type="sldNum" sz="quarter" idx="12"/>
          </p:nvPr>
        </p:nvSpPr>
        <p:spPr/>
        <p:txBody>
          <a:bodyPr/>
          <a:lstStyle/>
          <a:p>
            <a:fld id="{12633BAD-9368-460B-83A5-8FA1CBAFC089}" type="slidenum">
              <a:rPr lang="zh-CN" altLang="en-US" smtClean="0"/>
              <a:t>4</a:t>
            </a:fld>
            <a:endParaRPr lang="zh-CN" altLang="en-US"/>
          </a:p>
        </p:txBody>
      </p:sp>
      <p:pic>
        <p:nvPicPr>
          <p:cNvPr id="1026" name="Picture 2" descr="Related image">
            <a:extLst>
              <a:ext uri="{FF2B5EF4-FFF2-40B4-BE49-F238E27FC236}">
                <a16:creationId xmlns:a16="http://schemas.microsoft.com/office/drawing/2014/main" id="{49CA1F38-55B0-486D-8A07-AA5DB074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24" y="1227978"/>
            <a:ext cx="6985132" cy="5398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9250D7E-FF4D-4E9B-81A4-D399B7A68845}"/>
              </a:ext>
            </a:extLst>
          </p:cNvPr>
          <p:cNvSpPr/>
          <p:nvPr/>
        </p:nvSpPr>
        <p:spPr>
          <a:xfrm>
            <a:off x="7590849" y="1262634"/>
            <a:ext cx="4551021" cy="2246769"/>
          </a:xfrm>
          <a:prstGeom prst="rect">
            <a:avLst/>
          </a:prstGeom>
        </p:spPr>
        <p:txBody>
          <a:bodyPr wrap="square">
            <a:spAutoFit/>
          </a:bodyPr>
          <a:lstStyle/>
          <a:p>
            <a:pPr algn="ctr"/>
            <a:r>
              <a:rPr lang="en-US" sz="2800" b="1" dirty="0">
                <a:solidFill>
                  <a:srgbClr val="222222"/>
                </a:solidFill>
                <a:latin typeface="Arial" panose="020B0604020202020204" pitchFamily="34" charset="0"/>
              </a:rPr>
              <a:t>Smart devices</a:t>
            </a:r>
            <a:r>
              <a:rPr lang="en-US" sz="2800" dirty="0">
                <a:solidFill>
                  <a:srgbClr val="222222"/>
                </a:solidFill>
                <a:latin typeface="Arial" panose="020B0604020202020204" pitchFamily="34" charset="0"/>
              </a:rPr>
              <a:t> are electronic devices that are connected to each other and to the servers via different wireless protocols. </a:t>
            </a:r>
            <a:endParaRPr lang="en-US" sz="2800" dirty="0"/>
          </a:p>
        </p:txBody>
      </p:sp>
      <p:sp>
        <p:nvSpPr>
          <p:cNvPr id="9" name="矩形 8">
            <a:extLst>
              <a:ext uri="{FF2B5EF4-FFF2-40B4-BE49-F238E27FC236}">
                <a16:creationId xmlns:a16="http://schemas.microsoft.com/office/drawing/2014/main" id="{9B013346-A203-427C-8C5B-C5BF68A2705A}"/>
              </a:ext>
            </a:extLst>
          </p:cNvPr>
          <p:cNvSpPr/>
          <p:nvPr/>
        </p:nvSpPr>
        <p:spPr>
          <a:xfrm>
            <a:off x="7267309" y="5364344"/>
            <a:ext cx="4899098" cy="369332"/>
          </a:xfrm>
          <a:prstGeom prst="rect">
            <a:avLst/>
          </a:prstGeom>
        </p:spPr>
        <p:txBody>
          <a:bodyPr wrap="none">
            <a:spAutoFit/>
          </a:bodyPr>
          <a:lstStyle/>
          <a:p>
            <a:r>
              <a:rPr lang="en-US" dirty="0"/>
              <a:t>https://en.wikipedia.org/wiki/Smart_device</a:t>
            </a:r>
          </a:p>
        </p:txBody>
      </p:sp>
    </p:spTree>
    <p:extLst>
      <p:ext uri="{BB962C8B-B14F-4D97-AF65-F5344CB8AC3E}">
        <p14:creationId xmlns:p14="http://schemas.microsoft.com/office/powerpoint/2010/main" val="1346530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83CEFDC-84D0-4DA3-A747-C03FAECD5B61}"/>
              </a:ext>
            </a:extLst>
          </p:cNvPr>
          <p:cNvSpPr>
            <a:spLocks noGrp="1"/>
          </p:cNvSpPr>
          <p:nvPr>
            <p:ph type="sldNum" sz="quarter" idx="12"/>
          </p:nvPr>
        </p:nvSpPr>
        <p:spPr/>
        <p:txBody>
          <a:bodyPr/>
          <a:lstStyle/>
          <a:p>
            <a:fld id="{12633BAD-9368-460B-83A5-8FA1CBAFC089}" type="slidenum">
              <a:rPr lang="zh-CN" altLang="en-US" smtClean="0"/>
              <a:t>40</a:t>
            </a:fld>
            <a:endParaRPr lang="zh-CN" altLang="en-US"/>
          </a:p>
        </p:txBody>
      </p:sp>
      <p:sp>
        <p:nvSpPr>
          <p:cNvPr id="4" name="标题 3">
            <a:extLst>
              <a:ext uri="{FF2B5EF4-FFF2-40B4-BE49-F238E27FC236}">
                <a16:creationId xmlns:a16="http://schemas.microsoft.com/office/drawing/2014/main" id="{869362B9-307F-4AB2-AC24-18A62D798638}"/>
              </a:ext>
            </a:extLst>
          </p:cNvPr>
          <p:cNvSpPr>
            <a:spLocks noGrp="1"/>
          </p:cNvSpPr>
          <p:nvPr>
            <p:ph type="title"/>
          </p:nvPr>
        </p:nvSpPr>
        <p:spPr/>
        <p:txBody>
          <a:bodyPr>
            <a:normAutofit fontScale="90000"/>
          </a:bodyPr>
          <a:lstStyle/>
          <a:p>
            <a:r>
              <a:rPr lang="en-US" dirty="0"/>
              <a:t>DS-SN Correlation: Memory Regression </a:t>
            </a:r>
            <a:r>
              <a:rPr lang="en-US" altLang="zh-CN" dirty="0"/>
              <a:t>Algorithm</a:t>
            </a:r>
            <a:endParaRPr lang="en-US" dirty="0"/>
          </a:p>
        </p:txBody>
      </p:sp>
      <p:sp>
        <p:nvSpPr>
          <p:cNvPr id="5" name="内容占位符 4">
            <a:extLst>
              <a:ext uri="{FF2B5EF4-FFF2-40B4-BE49-F238E27FC236}">
                <a16:creationId xmlns:a16="http://schemas.microsoft.com/office/drawing/2014/main" id="{CBC61BC5-541D-4B52-B0D1-31B2A002AA25}"/>
              </a:ext>
            </a:extLst>
          </p:cNvPr>
          <p:cNvSpPr>
            <a:spLocks noGrp="1"/>
          </p:cNvSpPr>
          <p:nvPr>
            <p:ph sz="quarter" idx="13"/>
          </p:nvPr>
        </p:nvSpPr>
        <p:spPr>
          <a:xfrm>
            <a:off x="204487" y="755480"/>
            <a:ext cx="4896323" cy="5913040"/>
          </a:xfrm>
        </p:spPr>
        <p:txBody>
          <a:bodyPr/>
          <a:lstStyle/>
          <a:p>
            <a:pPr marL="342900" indent="-342900">
              <a:buFont typeface="Arial" panose="020B0604020202020204" pitchFamily="34" charset="0"/>
              <a:buChar char="•"/>
            </a:pPr>
            <a:r>
              <a:rPr lang="en-US" dirty="0"/>
              <a:t>Use a neural network to model the slopes of Activity transition pattern. </a:t>
            </a:r>
          </a:p>
          <a:p>
            <a:pPr marL="342900" indent="-342900">
              <a:buFont typeface="Arial" panose="020B0604020202020204" pitchFamily="34" charset="0"/>
              <a:buChar char="•"/>
            </a:pPr>
            <a:endParaRPr lang="en-US" dirty="0"/>
          </a:p>
          <a:p>
            <a:endParaRPr lang="en-US" altLang="zh-CN" dirty="0"/>
          </a:p>
          <a:p>
            <a:pPr marL="342900" indent="-342900">
              <a:buFont typeface="Arial" panose="020B0604020202020204" pitchFamily="34" charset="0"/>
              <a:buChar char="•"/>
            </a:pPr>
            <a:r>
              <a:rPr lang="en-US" altLang="zh-CN" dirty="0"/>
              <a:t>Given a series of memories, calculate vector of slopes of target VSS</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a:t>Calculate the MSE between the target VSS and the pattern with sliding window</a:t>
            </a:r>
          </a:p>
          <a:p>
            <a:pPr marL="342900" indent="-342900">
              <a:buFont typeface="Arial" panose="020B0604020202020204" pitchFamily="34" charset="0"/>
              <a:buChar char="•"/>
            </a:pPr>
            <a:r>
              <a:rPr lang="en-US" altLang="zh-CN" dirty="0"/>
              <a:t>If                                                                                             then we say there is a match with the target Activity Transition.</a:t>
            </a:r>
          </a:p>
        </p:txBody>
      </p:sp>
      <p:graphicFrame>
        <p:nvGraphicFramePr>
          <p:cNvPr id="7" name="对象 6">
            <a:extLst>
              <a:ext uri="{FF2B5EF4-FFF2-40B4-BE49-F238E27FC236}">
                <a16:creationId xmlns:a16="http://schemas.microsoft.com/office/drawing/2014/main" id="{39B4D487-A289-4D85-9A53-EF868A71E7EC}"/>
              </a:ext>
            </a:extLst>
          </p:cNvPr>
          <p:cNvGraphicFramePr>
            <a:graphicFrameLocks noChangeAspect="1"/>
          </p:cNvGraphicFramePr>
          <p:nvPr>
            <p:extLst>
              <p:ext uri="{D42A27DB-BD31-4B8C-83A1-F6EECF244321}">
                <p14:modId xmlns:p14="http://schemas.microsoft.com/office/powerpoint/2010/main" val="2831783644"/>
              </p:ext>
            </p:extLst>
          </p:nvPr>
        </p:nvGraphicFramePr>
        <p:xfrm>
          <a:off x="4946926" y="1081291"/>
          <a:ext cx="7206814" cy="4053832"/>
        </p:xfrm>
        <a:graphic>
          <a:graphicData uri="http://schemas.openxmlformats.org/presentationml/2006/ole">
            <mc:AlternateContent xmlns:mc="http://schemas.openxmlformats.org/markup-compatibility/2006">
              <mc:Choice xmlns:v="urn:schemas-microsoft-com:vml" Requires="v">
                <p:oleObj spid="_x0000_s2159" name="Acrobat Document" r:id="rId3" imgW="9144000" imgH="5143500" progId="Acrobat.Document.DC">
                  <p:embed/>
                </p:oleObj>
              </mc:Choice>
              <mc:Fallback>
                <p:oleObj name="Acrobat Document" r:id="rId3" imgW="9144000" imgH="5143500" progId="Acrobat.Document.DC">
                  <p:embed/>
                  <p:pic>
                    <p:nvPicPr>
                      <p:cNvPr id="0" name=""/>
                      <p:cNvPicPr/>
                      <p:nvPr/>
                    </p:nvPicPr>
                    <p:blipFill>
                      <a:blip r:embed="rId4"/>
                      <a:stretch>
                        <a:fillRect/>
                      </a:stretch>
                    </p:blipFill>
                    <p:spPr>
                      <a:xfrm>
                        <a:off x="4946926" y="1081291"/>
                        <a:ext cx="7206814" cy="4053832"/>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9BEF154-822A-448A-A749-A1036D6143B5}"/>
              </a:ext>
            </a:extLst>
          </p:cNvPr>
          <p:cNvPicPr>
            <a:picLocks noChangeAspect="1"/>
          </p:cNvPicPr>
          <p:nvPr/>
        </p:nvPicPr>
        <p:blipFill>
          <a:blip r:embed="rId5"/>
          <a:stretch>
            <a:fillRect/>
          </a:stretch>
        </p:blipFill>
        <p:spPr>
          <a:xfrm>
            <a:off x="832863" y="1934509"/>
            <a:ext cx="3790551" cy="676275"/>
          </a:xfrm>
          <a:prstGeom prst="rect">
            <a:avLst/>
          </a:prstGeom>
        </p:spPr>
      </p:pic>
      <p:pic>
        <p:nvPicPr>
          <p:cNvPr id="10" name="图片 9">
            <a:extLst>
              <a:ext uri="{FF2B5EF4-FFF2-40B4-BE49-F238E27FC236}">
                <a16:creationId xmlns:a16="http://schemas.microsoft.com/office/drawing/2014/main" id="{FDBBDC39-827F-42B2-A27D-45EA01EEF9F2}"/>
              </a:ext>
            </a:extLst>
          </p:cNvPr>
          <p:cNvPicPr>
            <a:picLocks noChangeAspect="1"/>
          </p:cNvPicPr>
          <p:nvPr/>
        </p:nvPicPr>
        <p:blipFill>
          <a:blip r:embed="rId6"/>
          <a:stretch>
            <a:fillRect/>
          </a:stretch>
        </p:blipFill>
        <p:spPr>
          <a:xfrm>
            <a:off x="1380092" y="2552957"/>
            <a:ext cx="2696092" cy="313673"/>
          </a:xfrm>
          <a:prstGeom prst="rect">
            <a:avLst/>
          </a:prstGeom>
        </p:spPr>
      </p:pic>
      <p:pic>
        <p:nvPicPr>
          <p:cNvPr id="11" name="图片 10">
            <a:extLst>
              <a:ext uri="{FF2B5EF4-FFF2-40B4-BE49-F238E27FC236}">
                <a16:creationId xmlns:a16="http://schemas.microsoft.com/office/drawing/2014/main" id="{7F7579BD-5B34-47E9-9C85-BF2DC32C095A}"/>
              </a:ext>
            </a:extLst>
          </p:cNvPr>
          <p:cNvPicPr>
            <a:picLocks noChangeAspect="1"/>
          </p:cNvPicPr>
          <p:nvPr/>
        </p:nvPicPr>
        <p:blipFill>
          <a:blip r:embed="rId7"/>
          <a:stretch>
            <a:fillRect/>
          </a:stretch>
        </p:blipFill>
        <p:spPr>
          <a:xfrm>
            <a:off x="670539" y="3955986"/>
            <a:ext cx="3952875" cy="428625"/>
          </a:xfrm>
          <a:prstGeom prst="rect">
            <a:avLst/>
          </a:prstGeom>
        </p:spPr>
      </p:pic>
      <p:pic>
        <p:nvPicPr>
          <p:cNvPr id="12" name="图片 11">
            <a:extLst>
              <a:ext uri="{FF2B5EF4-FFF2-40B4-BE49-F238E27FC236}">
                <a16:creationId xmlns:a16="http://schemas.microsoft.com/office/drawing/2014/main" id="{FA77A34C-1C44-45D5-8AA2-30EC6093CAF2}"/>
              </a:ext>
            </a:extLst>
          </p:cNvPr>
          <p:cNvPicPr>
            <a:picLocks noChangeAspect="1"/>
          </p:cNvPicPr>
          <p:nvPr/>
        </p:nvPicPr>
        <p:blipFill>
          <a:blip r:embed="rId8"/>
          <a:stretch>
            <a:fillRect/>
          </a:stretch>
        </p:blipFill>
        <p:spPr>
          <a:xfrm>
            <a:off x="945495" y="5650121"/>
            <a:ext cx="7667625" cy="352425"/>
          </a:xfrm>
          <a:prstGeom prst="rect">
            <a:avLst/>
          </a:prstGeom>
        </p:spPr>
      </p:pic>
    </p:spTree>
    <p:extLst>
      <p:ext uri="{BB962C8B-B14F-4D97-AF65-F5344CB8AC3E}">
        <p14:creationId xmlns:p14="http://schemas.microsoft.com/office/powerpoint/2010/main" val="1287032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680DD8-3E1A-470D-AF2F-CA032A657911}"/>
              </a:ext>
            </a:extLst>
          </p:cNvPr>
          <p:cNvSpPr>
            <a:spLocks noGrp="1"/>
          </p:cNvSpPr>
          <p:nvPr>
            <p:ph type="title"/>
          </p:nvPr>
        </p:nvSpPr>
        <p:spPr>
          <a:xfrm>
            <a:off x="196770" y="-1"/>
            <a:ext cx="11106536" cy="746955"/>
          </a:xfrm>
        </p:spPr>
        <p:txBody>
          <a:bodyPr>
            <a:normAutofit fontScale="90000"/>
          </a:bodyPr>
          <a:lstStyle/>
          <a:p>
            <a:r>
              <a:rPr lang="en-US" dirty="0"/>
              <a:t>DS-SN Correlation: Inference of Social Network Events</a:t>
            </a:r>
          </a:p>
        </p:txBody>
      </p:sp>
      <p:pic>
        <p:nvPicPr>
          <p:cNvPr id="8" name="内容占位符 7">
            <a:extLst>
              <a:ext uri="{FF2B5EF4-FFF2-40B4-BE49-F238E27FC236}">
                <a16:creationId xmlns:a16="http://schemas.microsoft.com/office/drawing/2014/main" id="{A3E3712C-C44C-4852-9172-573086C834C3}"/>
              </a:ext>
            </a:extLst>
          </p:cNvPr>
          <p:cNvPicPr>
            <a:picLocks noGrp="1" noChangeAspect="1"/>
          </p:cNvPicPr>
          <p:nvPr>
            <p:ph sz="quarter" idx="13"/>
          </p:nvPr>
        </p:nvPicPr>
        <p:blipFill>
          <a:blip r:embed="rId3"/>
          <a:stretch>
            <a:fillRect/>
          </a:stretch>
        </p:blipFill>
        <p:spPr>
          <a:xfrm>
            <a:off x="3715991" y="957036"/>
            <a:ext cx="2034047" cy="3616084"/>
          </a:xfrm>
        </p:spPr>
      </p:pic>
      <p:pic>
        <p:nvPicPr>
          <p:cNvPr id="10" name="图片 9">
            <a:extLst>
              <a:ext uri="{FF2B5EF4-FFF2-40B4-BE49-F238E27FC236}">
                <a16:creationId xmlns:a16="http://schemas.microsoft.com/office/drawing/2014/main" id="{0154F8B4-BB5A-422B-B2B7-96CE17ACBEEA}"/>
              </a:ext>
            </a:extLst>
          </p:cNvPr>
          <p:cNvPicPr>
            <a:picLocks noChangeAspect="1"/>
          </p:cNvPicPr>
          <p:nvPr/>
        </p:nvPicPr>
        <p:blipFill>
          <a:blip r:embed="rId4"/>
          <a:stretch>
            <a:fillRect/>
          </a:stretch>
        </p:blipFill>
        <p:spPr>
          <a:xfrm>
            <a:off x="8227773" y="957036"/>
            <a:ext cx="2034048" cy="3616084"/>
          </a:xfrm>
          <a:prstGeom prst="rect">
            <a:avLst/>
          </a:prstGeom>
        </p:spPr>
      </p:pic>
      <p:sp>
        <p:nvSpPr>
          <p:cNvPr id="11" name="箭头: 右 10">
            <a:extLst>
              <a:ext uri="{FF2B5EF4-FFF2-40B4-BE49-F238E27FC236}">
                <a16:creationId xmlns:a16="http://schemas.microsoft.com/office/drawing/2014/main" id="{F0E5ABC2-ED92-4987-8D08-825B359F24BC}"/>
              </a:ext>
            </a:extLst>
          </p:cNvPr>
          <p:cNvSpPr/>
          <p:nvPr/>
        </p:nvSpPr>
        <p:spPr>
          <a:xfrm>
            <a:off x="6641874" y="223626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9EC6E2DD-22D0-44A4-8793-7E039113154F}"/>
              </a:ext>
            </a:extLst>
          </p:cNvPr>
          <p:cNvSpPr txBox="1"/>
          <p:nvPr/>
        </p:nvSpPr>
        <p:spPr>
          <a:xfrm>
            <a:off x="4037691" y="4740567"/>
            <a:ext cx="1603324" cy="369332"/>
          </a:xfrm>
          <a:prstGeom prst="rect">
            <a:avLst/>
          </a:prstGeom>
          <a:noFill/>
        </p:spPr>
        <p:txBody>
          <a:bodyPr wrap="none" rtlCol="0">
            <a:spAutoFit/>
          </a:bodyPr>
          <a:lstStyle/>
          <a:p>
            <a:r>
              <a:rPr lang="en-US" dirty="0" err="1"/>
              <a:t>MainActivity</a:t>
            </a:r>
            <a:endParaRPr lang="en-US" dirty="0"/>
          </a:p>
        </p:txBody>
      </p:sp>
      <p:sp>
        <p:nvSpPr>
          <p:cNvPr id="13" name="文本框 12">
            <a:extLst>
              <a:ext uri="{FF2B5EF4-FFF2-40B4-BE49-F238E27FC236}">
                <a16:creationId xmlns:a16="http://schemas.microsoft.com/office/drawing/2014/main" id="{5F75ECD3-F8A6-499A-9B9F-C37241E486A2}"/>
              </a:ext>
            </a:extLst>
          </p:cNvPr>
          <p:cNvSpPr txBox="1"/>
          <p:nvPr/>
        </p:nvSpPr>
        <p:spPr>
          <a:xfrm>
            <a:off x="8227773" y="4708301"/>
            <a:ext cx="2069797" cy="369332"/>
          </a:xfrm>
          <a:prstGeom prst="rect">
            <a:avLst/>
          </a:prstGeom>
          <a:noFill/>
        </p:spPr>
        <p:txBody>
          <a:bodyPr wrap="none" rtlCol="0">
            <a:spAutoFit/>
          </a:bodyPr>
          <a:lstStyle/>
          <a:p>
            <a:r>
              <a:rPr lang="en-US" dirty="0" err="1"/>
              <a:t>ComposerActivity</a:t>
            </a:r>
            <a:endParaRPr lang="en-US" dirty="0"/>
          </a:p>
        </p:txBody>
      </p:sp>
      <p:sp>
        <p:nvSpPr>
          <p:cNvPr id="17" name="文本框 16">
            <a:extLst>
              <a:ext uri="{FF2B5EF4-FFF2-40B4-BE49-F238E27FC236}">
                <a16:creationId xmlns:a16="http://schemas.microsoft.com/office/drawing/2014/main" id="{48A69833-FF0D-4365-B1AA-AFBA4DF4EE34}"/>
              </a:ext>
            </a:extLst>
          </p:cNvPr>
          <p:cNvSpPr txBox="1"/>
          <p:nvPr/>
        </p:nvSpPr>
        <p:spPr>
          <a:xfrm>
            <a:off x="1379098" y="5530467"/>
            <a:ext cx="3892412" cy="369332"/>
          </a:xfrm>
          <a:prstGeom prst="rect">
            <a:avLst/>
          </a:prstGeom>
          <a:noFill/>
        </p:spPr>
        <p:txBody>
          <a:bodyPr wrap="none" rtlCol="0">
            <a:spAutoFit/>
          </a:bodyPr>
          <a:lstStyle/>
          <a:p>
            <a:r>
              <a:rPr lang="en-US" dirty="0"/>
              <a:t>VSS of Twitter m</a:t>
            </a:r>
            <a:r>
              <a:rPr lang="en-US" altLang="zh-CN" dirty="0"/>
              <a:t>atches with pattern</a:t>
            </a:r>
            <a:endParaRPr lang="en-US" dirty="0"/>
          </a:p>
        </p:txBody>
      </p:sp>
      <p:cxnSp>
        <p:nvCxnSpPr>
          <p:cNvPr id="18" name="直接箭头连接符 17">
            <a:extLst>
              <a:ext uri="{FF2B5EF4-FFF2-40B4-BE49-F238E27FC236}">
                <a16:creationId xmlns:a16="http://schemas.microsoft.com/office/drawing/2014/main" id="{B6D06AA1-C112-4195-B8E2-AED231426648}"/>
              </a:ext>
            </a:extLst>
          </p:cNvPr>
          <p:cNvCxnSpPr/>
          <p:nvPr/>
        </p:nvCxnSpPr>
        <p:spPr>
          <a:xfrm flipV="1">
            <a:off x="6799999"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336F528-465E-470E-A9CD-6B9EAA84E3CE}"/>
              </a:ext>
            </a:extLst>
          </p:cNvPr>
          <p:cNvSpPr txBox="1"/>
          <p:nvPr/>
        </p:nvSpPr>
        <p:spPr>
          <a:xfrm>
            <a:off x="5750038" y="5530467"/>
            <a:ext cx="990977" cy="369332"/>
          </a:xfrm>
          <a:prstGeom prst="rect">
            <a:avLst/>
          </a:prstGeom>
          <a:noFill/>
        </p:spPr>
        <p:txBody>
          <a:bodyPr wrap="none" rtlCol="0">
            <a:spAutoFit/>
          </a:bodyPr>
          <a:lstStyle/>
          <a:p>
            <a:r>
              <a:rPr lang="en-US" dirty="0" err="1"/>
              <a:t>tcp_snd</a:t>
            </a:r>
            <a:endParaRPr lang="en-US" dirty="0"/>
          </a:p>
        </p:txBody>
      </p:sp>
      <p:cxnSp>
        <p:nvCxnSpPr>
          <p:cNvPr id="20" name="直接箭头连接符 19">
            <a:extLst>
              <a:ext uri="{FF2B5EF4-FFF2-40B4-BE49-F238E27FC236}">
                <a16:creationId xmlns:a16="http://schemas.microsoft.com/office/drawing/2014/main" id="{3674B2A0-6B8F-490C-BC3D-51F091577D39}"/>
              </a:ext>
            </a:extLst>
          </p:cNvPr>
          <p:cNvCxnSpPr/>
          <p:nvPr/>
        </p:nvCxnSpPr>
        <p:spPr>
          <a:xfrm flipV="1">
            <a:off x="8378310"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F67BA62-5ED2-4C52-B950-C6B5911C9AC9}"/>
              </a:ext>
            </a:extLst>
          </p:cNvPr>
          <p:cNvSpPr txBox="1"/>
          <p:nvPr/>
        </p:nvSpPr>
        <p:spPr>
          <a:xfrm>
            <a:off x="7328349" y="5530467"/>
            <a:ext cx="941283" cy="369332"/>
          </a:xfrm>
          <a:prstGeom prst="rect">
            <a:avLst/>
          </a:prstGeom>
          <a:noFill/>
        </p:spPr>
        <p:txBody>
          <a:bodyPr wrap="none" rtlCol="0">
            <a:spAutoFit/>
          </a:bodyPr>
          <a:lstStyle/>
          <a:p>
            <a:r>
              <a:rPr lang="en-US" dirty="0" err="1"/>
              <a:t>tcp_rcv</a:t>
            </a:r>
            <a:endParaRPr lang="en-US" dirty="0"/>
          </a:p>
        </p:txBody>
      </p:sp>
      <p:cxnSp>
        <p:nvCxnSpPr>
          <p:cNvPr id="22" name="直接箭头连接符 21">
            <a:extLst>
              <a:ext uri="{FF2B5EF4-FFF2-40B4-BE49-F238E27FC236}">
                <a16:creationId xmlns:a16="http://schemas.microsoft.com/office/drawing/2014/main" id="{84A11CC9-F276-41A5-BAFF-9B5CFDA72BB6}"/>
              </a:ext>
            </a:extLst>
          </p:cNvPr>
          <p:cNvCxnSpPr/>
          <p:nvPr/>
        </p:nvCxnSpPr>
        <p:spPr>
          <a:xfrm flipV="1">
            <a:off x="10779915"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132CF48-B90B-4832-82BB-556511FDE18B}"/>
              </a:ext>
            </a:extLst>
          </p:cNvPr>
          <p:cNvSpPr txBox="1"/>
          <p:nvPr/>
        </p:nvSpPr>
        <p:spPr>
          <a:xfrm>
            <a:off x="8852352" y="5530467"/>
            <a:ext cx="1923925" cy="369332"/>
          </a:xfrm>
          <a:prstGeom prst="rect">
            <a:avLst/>
          </a:prstGeom>
          <a:noFill/>
        </p:spPr>
        <p:txBody>
          <a:bodyPr wrap="none" rtlCol="0">
            <a:spAutoFit/>
          </a:bodyPr>
          <a:lstStyle/>
          <a:p>
            <a:r>
              <a:rPr lang="en-US" dirty="0"/>
              <a:t>VSS of Keyboard</a:t>
            </a:r>
          </a:p>
        </p:txBody>
      </p:sp>
      <p:sp>
        <p:nvSpPr>
          <p:cNvPr id="24" name="文本框 23">
            <a:extLst>
              <a:ext uri="{FF2B5EF4-FFF2-40B4-BE49-F238E27FC236}">
                <a16:creationId xmlns:a16="http://schemas.microsoft.com/office/drawing/2014/main" id="{24F7115E-A9E9-4272-8F87-88A987E2D52C}"/>
              </a:ext>
            </a:extLst>
          </p:cNvPr>
          <p:cNvSpPr txBox="1"/>
          <p:nvPr/>
        </p:nvSpPr>
        <p:spPr>
          <a:xfrm>
            <a:off x="1470436" y="6149007"/>
            <a:ext cx="8690760" cy="369332"/>
          </a:xfrm>
          <a:prstGeom prst="rect">
            <a:avLst/>
          </a:prstGeom>
          <a:noFill/>
        </p:spPr>
        <p:txBody>
          <a:bodyPr wrap="square" rtlCol="0">
            <a:spAutoFit/>
          </a:bodyPr>
          <a:lstStyle/>
          <a:p>
            <a:r>
              <a:rPr lang="en-US" dirty="0"/>
              <a:t>(</a:t>
            </a:r>
            <a:r>
              <a:rPr lang="en-US" dirty="0" err="1"/>
              <a:t>utime</a:t>
            </a:r>
            <a:r>
              <a:rPr lang="en-US" dirty="0"/>
              <a:t> of keyboard + </a:t>
            </a:r>
            <a:r>
              <a:rPr lang="en-US" dirty="0" err="1"/>
              <a:t>stime</a:t>
            </a:r>
            <a:r>
              <a:rPr lang="en-US" dirty="0"/>
              <a:t> of keyboard)/2              number of characters typed</a:t>
            </a:r>
          </a:p>
        </p:txBody>
      </p:sp>
      <p:pic>
        <p:nvPicPr>
          <p:cNvPr id="3074" name="Picture 2" descr="Image result for approx equal">
            <a:extLst>
              <a:ext uri="{FF2B5EF4-FFF2-40B4-BE49-F238E27FC236}">
                <a16:creationId xmlns:a16="http://schemas.microsoft.com/office/drawing/2014/main" id="{3860DAF0-6E2A-425E-AAC6-B60EBD17E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127" y="5941987"/>
            <a:ext cx="604665" cy="783372"/>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E4195FB1-0965-4D13-9380-DD3E131C97E2}"/>
              </a:ext>
            </a:extLst>
          </p:cNvPr>
          <p:cNvPicPr>
            <a:picLocks noChangeAspect="1"/>
          </p:cNvPicPr>
          <p:nvPr/>
        </p:nvPicPr>
        <p:blipFill>
          <a:blip r:embed="rId6"/>
          <a:stretch>
            <a:fillRect/>
          </a:stretch>
        </p:blipFill>
        <p:spPr>
          <a:xfrm>
            <a:off x="1238256" y="2322841"/>
            <a:ext cx="1187280" cy="1138696"/>
          </a:xfrm>
          <a:prstGeom prst="rect">
            <a:avLst/>
          </a:prstGeom>
        </p:spPr>
      </p:pic>
    </p:spTree>
    <p:extLst>
      <p:ext uri="{BB962C8B-B14F-4D97-AF65-F5344CB8AC3E}">
        <p14:creationId xmlns:p14="http://schemas.microsoft.com/office/powerpoint/2010/main" val="133372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3074"/>
                                        </p:tgtEl>
                                        <p:attrNameLst>
                                          <p:attrName>style.visibility</p:attrName>
                                        </p:attrNameLst>
                                      </p:cBhvr>
                                      <p:to>
                                        <p:strVal val="visible"/>
                                      </p:to>
                                    </p:set>
                                    <p:animEffect transition="in" filter="fade">
                                      <p:cBhvr>
                                        <p:cTn id="5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7" grpId="0"/>
      <p:bldP spid="19" grpId="0"/>
      <p:bldP spid="21"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CE26870-3218-4642-96EE-AF1E8F1F15CE}"/>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64CEE6BD-AC41-4422-8D92-99032946B5D5}"/>
              </a:ext>
            </a:extLst>
          </p:cNvPr>
          <p:cNvSpPr>
            <a:spLocks noGrp="1"/>
          </p:cNvSpPr>
          <p:nvPr>
            <p:ph type="sldNum" sz="quarter" idx="12"/>
          </p:nvPr>
        </p:nvSpPr>
        <p:spPr/>
        <p:txBody>
          <a:bodyPr/>
          <a:lstStyle/>
          <a:p>
            <a:fld id="{12633BAD-9368-460B-83A5-8FA1CBAFC089}" type="slidenum">
              <a:rPr lang="zh-CN" altLang="en-US" smtClean="0"/>
              <a:t>42</a:t>
            </a:fld>
            <a:endParaRPr lang="zh-CN" altLang="en-US"/>
          </a:p>
        </p:txBody>
      </p:sp>
      <p:sp>
        <p:nvSpPr>
          <p:cNvPr id="4" name="标题 3">
            <a:extLst>
              <a:ext uri="{FF2B5EF4-FFF2-40B4-BE49-F238E27FC236}">
                <a16:creationId xmlns:a16="http://schemas.microsoft.com/office/drawing/2014/main" id="{34E30230-3341-4779-84F8-AEAB76EE9AC7}"/>
              </a:ext>
            </a:extLst>
          </p:cNvPr>
          <p:cNvSpPr>
            <a:spLocks noGrp="1"/>
          </p:cNvSpPr>
          <p:nvPr>
            <p:ph type="title"/>
          </p:nvPr>
        </p:nvSpPr>
        <p:spPr>
          <a:xfrm>
            <a:off x="196770" y="-1"/>
            <a:ext cx="11260772" cy="746955"/>
          </a:xfrm>
        </p:spPr>
        <p:txBody>
          <a:bodyPr>
            <a:normAutofit fontScale="90000"/>
          </a:bodyPr>
          <a:lstStyle/>
          <a:p>
            <a:r>
              <a:rPr lang="en-US" dirty="0"/>
              <a:t>DS-SN Correlation: Inference of Social Network Events</a:t>
            </a:r>
          </a:p>
        </p:txBody>
      </p:sp>
      <p:pic>
        <p:nvPicPr>
          <p:cNvPr id="7" name="内容占位符 6">
            <a:extLst>
              <a:ext uri="{FF2B5EF4-FFF2-40B4-BE49-F238E27FC236}">
                <a16:creationId xmlns:a16="http://schemas.microsoft.com/office/drawing/2014/main" id="{5059F8B0-9D05-4BFD-880E-1C6877FF0EE6}"/>
              </a:ext>
            </a:extLst>
          </p:cNvPr>
          <p:cNvPicPr>
            <a:picLocks noGrp="1" noChangeAspect="1"/>
          </p:cNvPicPr>
          <p:nvPr>
            <p:ph sz="quarter" idx="13"/>
          </p:nvPr>
        </p:nvPicPr>
        <p:blipFill>
          <a:blip r:embed="rId2"/>
          <a:stretch>
            <a:fillRect/>
          </a:stretch>
        </p:blipFill>
        <p:spPr>
          <a:xfrm>
            <a:off x="3758522" y="944563"/>
            <a:ext cx="2225215" cy="3955938"/>
          </a:xfrm>
        </p:spPr>
      </p:pic>
      <p:pic>
        <p:nvPicPr>
          <p:cNvPr id="9" name="图片 8">
            <a:extLst>
              <a:ext uri="{FF2B5EF4-FFF2-40B4-BE49-F238E27FC236}">
                <a16:creationId xmlns:a16="http://schemas.microsoft.com/office/drawing/2014/main" id="{34619A0D-DF18-441A-AE84-A0F04CC888D3}"/>
              </a:ext>
            </a:extLst>
          </p:cNvPr>
          <p:cNvPicPr>
            <a:picLocks noChangeAspect="1"/>
          </p:cNvPicPr>
          <p:nvPr/>
        </p:nvPicPr>
        <p:blipFill>
          <a:blip r:embed="rId3"/>
          <a:stretch>
            <a:fillRect/>
          </a:stretch>
        </p:blipFill>
        <p:spPr>
          <a:xfrm>
            <a:off x="7970636" y="933610"/>
            <a:ext cx="2225215" cy="3955937"/>
          </a:xfrm>
          <a:prstGeom prst="rect">
            <a:avLst/>
          </a:prstGeom>
        </p:spPr>
      </p:pic>
      <p:sp>
        <p:nvSpPr>
          <p:cNvPr id="10" name="箭头: 右 9">
            <a:extLst>
              <a:ext uri="{FF2B5EF4-FFF2-40B4-BE49-F238E27FC236}">
                <a16:creationId xmlns:a16="http://schemas.microsoft.com/office/drawing/2014/main" id="{533FF12F-D1FE-463D-AD2F-06E3FED9FB97}"/>
              </a:ext>
            </a:extLst>
          </p:cNvPr>
          <p:cNvSpPr/>
          <p:nvPr/>
        </p:nvSpPr>
        <p:spPr>
          <a:xfrm>
            <a:off x="6630156" y="301989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91C773A9-9604-4736-BADC-B4A64388B280}"/>
              </a:ext>
            </a:extLst>
          </p:cNvPr>
          <p:cNvSpPr txBox="1"/>
          <p:nvPr/>
        </p:nvSpPr>
        <p:spPr>
          <a:xfrm>
            <a:off x="3639809" y="5067264"/>
            <a:ext cx="2634054" cy="369332"/>
          </a:xfrm>
          <a:prstGeom prst="rect">
            <a:avLst/>
          </a:prstGeom>
          <a:noFill/>
        </p:spPr>
        <p:txBody>
          <a:bodyPr wrap="none" rtlCol="0">
            <a:spAutoFit/>
          </a:bodyPr>
          <a:lstStyle/>
          <a:p>
            <a:r>
              <a:rPr lang="en-US" dirty="0" err="1"/>
              <a:t>MediaCaptureActivity</a:t>
            </a:r>
            <a:r>
              <a:rPr lang="en-US" dirty="0"/>
              <a:t> I</a:t>
            </a:r>
          </a:p>
        </p:txBody>
      </p:sp>
      <p:sp>
        <p:nvSpPr>
          <p:cNvPr id="13" name="文本框 12">
            <a:extLst>
              <a:ext uri="{FF2B5EF4-FFF2-40B4-BE49-F238E27FC236}">
                <a16:creationId xmlns:a16="http://schemas.microsoft.com/office/drawing/2014/main" id="{6BA9DE78-0FFF-4B79-853A-46BDD0610B35}"/>
              </a:ext>
            </a:extLst>
          </p:cNvPr>
          <p:cNvSpPr txBox="1"/>
          <p:nvPr/>
        </p:nvSpPr>
        <p:spPr>
          <a:xfrm>
            <a:off x="7726942" y="5064933"/>
            <a:ext cx="2712602" cy="369332"/>
          </a:xfrm>
          <a:prstGeom prst="rect">
            <a:avLst/>
          </a:prstGeom>
          <a:noFill/>
        </p:spPr>
        <p:txBody>
          <a:bodyPr wrap="none" rtlCol="0">
            <a:spAutoFit/>
          </a:bodyPr>
          <a:lstStyle/>
          <a:p>
            <a:r>
              <a:rPr lang="en-US" dirty="0" err="1"/>
              <a:t>MediaCaptureActivity</a:t>
            </a:r>
            <a:r>
              <a:rPr lang="en-US" dirty="0"/>
              <a:t> II</a:t>
            </a:r>
          </a:p>
        </p:txBody>
      </p:sp>
      <p:sp>
        <p:nvSpPr>
          <p:cNvPr id="14" name="文本框 13">
            <a:extLst>
              <a:ext uri="{FF2B5EF4-FFF2-40B4-BE49-F238E27FC236}">
                <a16:creationId xmlns:a16="http://schemas.microsoft.com/office/drawing/2014/main" id="{A632AB3F-07B6-4930-99F5-FC4A5194381C}"/>
              </a:ext>
            </a:extLst>
          </p:cNvPr>
          <p:cNvSpPr txBox="1"/>
          <p:nvPr/>
        </p:nvSpPr>
        <p:spPr>
          <a:xfrm>
            <a:off x="1340399" y="5636986"/>
            <a:ext cx="4179349" cy="369332"/>
          </a:xfrm>
          <a:prstGeom prst="rect">
            <a:avLst/>
          </a:prstGeom>
          <a:noFill/>
        </p:spPr>
        <p:txBody>
          <a:bodyPr wrap="none" rtlCol="0">
            <a:spAutoFit/>
          </a:bodyPr>
          <a:lstStyle/>
          <a:p>
            <a:r>
              <a:rPr lang="en-US" dirty="0"/>
              <a:t>VSS of Instagram m</a:t>
            </a:r>
            <a:r>
              <a:rPr lang="en-US" altLang="zh-CN" dirty="0"/>
              <a:t>atches with pattern</a:t>
            </a:r>
            <a:endParaRPr lang="en-US" dirty="0"/>
          </a:p>
        </p:txBody>
      </p:sp>
      <p:cxnSp>
        <p:nvCxnSpPr>
          <p:cNvPr id="15" name="直接箭头连接符 14">
            <a:extLst>
              <a:ext uri="{FF2B5EF4-FFF2-40B4-BE49-F238E27FC236}">
                <a16:creationId xmlns:a16="http://schemas.microsoft.com/office/drawing/2014/main" id="{93361178-7374-4DDB-A46F-462444FB4B9D}"/>
              </a:ext>
            </a:extLst>
          </p:cNvPr>
          <p:cNvCxnSpPr/>
          <p:nvPr/>
        </p:nvCxnSpPr>
        <p:spPr>
          <a:xfrm flipV="1">
            <a:off x="6761300"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E61E614-6074-46D7-9554-BB255999DA92}"/>
              </a:ext>
            </a:extLst>
          </p:cNvPr>
          <p:cNvSpPr txBox="1"/>
          <p:nvPr/>
        </p:nvSpPr>
        <p:spPr>
          <a:xfrm>
            <a:off x="5711339" y="5636986"/>
            <a:ext cx="990977" cy="369332"/>
          </a:xfrm>
          <a:prstGeom prst="rect">
            <a:avLst/>
          </a:prstGeom>
          <a:noFill/>
        </p:spPr>
        <p:txBody>
          <a:bodyPr wrap="none" rtlCol="0">
            <a:spAutoFit/>
          </a:bodyPr>
          <a:lstStyle/>
          <a:p>
            <a:r>
              <a:rPr lang="en-US" dirty="0" err="1"/>
              <a:t>tcp_snd</a:t>
            </a:r>
            <a:endParaRPr lang="en-US" dirty="0"/>
          </a:p>
        </p:txBody>
      </p:sp>
      <p:cxnSp>
        <p:nvCxnSpPr>
          <p:cNvPr id="17" name="直接箭头连接符 16">
            <a:extLst>
              <a:ext uri="{FF2B5EF4-FFF2-40B4-BE49-F238E27FC236}">
                <a16:creationId xmlns:a16="http://schemas.microsoft.com/office/drawing/2014/main" id="{BC6D4BC3-4F70-478D-AED0-497F46B0CDDF}"/>
              </a:ext>
            </a:extLst>
          </p:cNvPr>
          <p:cNvCxnSpPr/>
          <p:nvPr/>
        </p:nvCxnSpPr>
        <p:spPr>
          <a:xfrm flipV="1">
            <a:off x="8339611"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22E8D58-A362-460F-BD66-7972FD4C899B}"/>
              </a:ext>
            </a:extLst>
          </p:cNvPr>
          <p:cNvSpPr txBox="1"/>
          <p:nvPr/>
        </p:nvSpPr>
        <p:spPr>
          <a:xfrm>
            <a:off x="7289650" y="5636986"/>
            <a:ext cx="941283" cy="369332"/>
          </a:xfrm>
          <a:prstGeom prst="rect">
            <a:avLst/>
          </a:prstGeom>
          <a:noFill/>
        </p:spPr>
        <p:txBody>
          <a:bodyPr wrap="none" rtlCol="0">
            <a:spAutoFit/>
          </a:bodyPr>
          <a:lstStyle/>
          <a:p>
            <a:r>
              <a:rPr lang="en-US" dirty="0" err="1"/>
              <a:t>tcp_rcv</a:t>
            </a:r>
            <a:endParaRPr lang="en-US" dirty="0"/>
          </a:p>
        </p:txBody>
      </p:sp>
      <p:cxnSp>
        <p:nvCxnSpPr>
          <p:cNvPr id="19" name="直接箭头连接符 18">
            <a:extLst>
              <a:ext uri="{FF2B5EF4-FFF2-40B4-BE49-F238E27FC236}">
                <a16:creationId xmlns:a16="http://schemas.microsoft.com/office/drawing/2014/main" id="{131F2FD6-E20E-4891-A3B8-DCF2D28B4C5C}"/>
              </a:ext>
            </a:extLst>
          </p:cNvPr>
          <p:cNvCxnSpPr/>
          <p:nvPr/>
        </p:nvCxnSpPr>
        <p:spPr>
          <a:xfrm flipV="1">
            <a:off x="10741216"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008FD4A-7E27-420D-B706-935AE096F441}"/>
              </a:ext>
            </a:extLst>
          </p:cNvPr>
          <p:cNvSpPr txBox="1"/>
          <p:nvPr/>
        </p:nvSpPr>
        <p:spPr>
          <a:xfrm>
            <a:off x="8813653" y="5636986"/>
            <a:ext cx="1923925" cy="369332"/>
          </a:xfrm>
          <a:prstGeom prst="rect">
            <a:avLst/>
          </a:prstGeom>
          <a:noFill/>
        </p:spPr>
        <p:txBody>
          <a:bodyPr wrap="none" rtlCol="0">
            <a:spAutoFit/>
          </a:bodyPr>
          <a:lstStyle/>
          <a:p>
            <a:r>
              <a:rPr lang="en-US" dirty="0"/>
              <a:t>VSS of Keyboard</a:t>
            </a:r>
          </a:p>
        </p:txBody>
      </p:sp>
      <p:sp>
        <p:nvSpPr>
          <p:cNvPr id="21" name="文本框 20">
            <a:extLst>
              <a:ext uri="{FF2B5EF4-FFF2-40B4-BE49-F238E27FC236}">
                <a16:creationId xmlns:a16="http://schemas.microsoft.com/office/drawing/2014/main" id="{68DDD540-6617-473C-96EC-F17B8462B076}"/>
              </a:ext>
            </a:extLst>
          </p:cNvPr>
          <p:cNvSpPr txBox="1"/>
          <p:nvPr/>
        </p:nvSpPr>
        <p:spPr>
          <a:xfrm>
            <a:off x="3639809" y="6164249"/>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2" name="直接箭头连接符 21">
            <a:extLst>
              <a:ext uri="{FF2B5EF4-FFF2-40B4-BE49-F238E27FC236}">
                <a16:creationId xmlns:a16="http://schemas.microsoft.com/office/drawing/2014/main" id="{D9E10EE1-606C-4AFF-BA8D-51DE815242C3}"/>
              </a:ext>
            </a:extLst>
          </p:cNvPr>
          <p:cNvCxnSpPr/>
          <p:nvPr/>
        </p:nvCxnSpPr>
        <p:spPr>
          <a:xfrm flipV="1">
            <a:off x="6878196" y="6184021"/>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descr="Image result for instagram logo">
            <a:extLst>
              <a:ext uri="{FF2B5EF4-FFF2-40B4-BE49-F238E27FC236}">
                <a16:creationId xmlns:a16="http://schemas.microsoft.com/office/drawing/2014/main" id="{E13145C1-64B9-407B-9167-3036BA549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399" y="2328892"/>
            <a:ext cx="1187280" cy="118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14" grpId="0"/>
      <p:bldP spid="16" grpId="0"/>
      <p:bldP spid="18" grpId="0"/>
      <p:bldP spid="20"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0382AF-2428-4FB4-A4D9-BD1E1A00FD76}"/>
              </a:ext>
            </a:extLst>
          </p:cNvPr>
          <p:cNvSpPr>
            <a:spLocks noGrp="1"/>
          </p:cNvSpPr>
          <p:nvPr>
            <p:ph type="dt" sz="half" idx="10"/>
          </p:nvPr>
        </p:nvSpPr>
        <p:spPr/>
        <p:txBody>
          <a:bodyPr/>
          <a:lstStyle/>
          <a:p>
            <a:fld id="{FEA7353B-AB67-4F4D-8323-CA94D33CA426}" type="datetime1">
              <a:rPr lang="en-US" altLang="zh-CN" smtClean="0"/>
              <a:t>12/11/2018</a:t>
            </a:fld>
            <a:endParaRPr lang="zh-CN" altLang="en-US" dirty="0"/>
          </a:p>
        </p:txBody>
      </p:sp>
      <p:sp>
        <p:nvSpPr>
          <p:cNvPr id="3" name="灯片编号占位符 2">
            <a:extLst>
              <a:ext uri="{FF2B5EF4-FFF2-40B4-BE49-F238E27FC236}">
                <a16:creationId xmlns:a16="http://schemas.microsoft.com/office/drawing/2014/main" id="{4E49D4B7-2E2A-4B8B-8F7A-9A4D33A02E3A}"/>
              </a:ext>
            </a:extLst>
          </p:cNvPr>
          <p:cNvSpPr>
            <a:spLocks noGrp="1"/>
          </p:cNvSpPr>
          <p:nvPr>
            <p:ph type="sldNum" sz="quarter" idx="12"/>
          </p:nvPr>
        </p:nvSpPr>
        <p:spPr/>
        <p:txBody>
          <a:bodyPr/>
          <a:lstStyle/>
          <a:p>
            <a:fld id="{12633BAD-9368-460B-83A5-8FA1CBAFC089}" type="slidenum">
              <a:rPr lang="zh-CN" altLang="en-US" smtClean="0"/>
              <a:t>43</a:t>
            </a:fld>
            <a:endParaRPr lang="zh-CN" altLang="en-US"/>
          </a:p>
        </p:txBody>
      </p:sp>
      <p:sp>
        <p:nvSpPr>
          <p:cNvPr id="4" name="标题 3">
            <a:extLst>
              <a:ext uri="{FF2B5EF4-FFF2-40B4-BE49-F238E27FC236}">
                <a16:creationId xmlns:a16="http://schemas.microsoft.com/office/drawing/2014/main" id="{16105DAA-9CA8-40FF-BF75-B832EEBD8B4B}"/>
              </a:ext>
            </a:extLst>
          </p:cNvPr>
          <p:cNvSpPr>
            <a:spLocks noGrp="1"/>
          </p:cNvSpPr>
          <p:nvPr>
            <p:ph type="title"/>
          </p:nvPr>
        </p:nvSpPr>
        <p:spPr>
          <a:xfrm>
            <a:off x="196769" y="-1"/>
            <a:ext cx="11172637" cy="746955"/>
          </a:xfrm>
        </p:spPr>
        <p:txBody>
          <a:bodyPr>
            <a:normAutofit fontScale="90000"/>
          </a:bodyPr>
          <a:lstStyle/>
          <a:p>
            <a:r>
              <a:rPr lang="en-US" dirty="0"/>
              <a:t>DS-SN Correlation: Inference of Social Network Events</a:t>
            </a:r>
          </a:p>
        </p:txBody>
      </p:sp>
      <p:pic>
        <p:nvPicPr>
          <p:cNvPr id="6" name="Picture 12" descr="Image result for flickr app">
            <a:extLst>
              <a:ext uri="{FF2B5EF4-FFF2-40B4-BE49-F238E27FC236}">
                <a16:creationId xmlns:a16="http://schemas.microsoft.com/office/drawing/2014/main" id="{62DCF489-05F6-4A35-A828-CE3657939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33" y="210625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EBB68F0-CBB9-4D96-B5AC-D59C87A4FBBC}"/>
              </a:ext>
            </a:extLst>
          </p:cNvPr>
          <p:cNvPicPr>
            <a:picLocks noChangeAspect="1"/>
          </p:cNvPicPr>
          <p:nvPr/>
        </p:nvPicPr>
        <p:blipFill>
          <a:blip r:embed="rId3"/>
          <a:stretch>
            <a:fillRect/>
          </a:stretch>
        </p:blipFill>
        <p:spPr>
          <a:xfrm>
            <a:off x="3139808" y="860437"/>
            <a:ext cx="2437470" cy="4333280"/>
          </a:xfrm>
          <a:prstGeom prst="rect">
            <a:avLst/>
          </a:prstGeom>
        </p:spPr>
      </p:pic>
      <p:pic>
        <p:nvPicPr>
          <p:cNvPr id="10" name="图片 9">
            <a:extLst>
              <a:ext uri="{FF2B5EF4-FFF2-40B4-BE49-F238E27FC236}">
                <a16:creationId xmlns:a16="http://schemas.microsoft.com/office/drawing/2014/main" id="{4FDE615D-6506-4020-A381-31FA36D44D64}"/>
              </a:ext>
            </a:extLst>
          </p:cNvPr>
          <p:cNvPicPr>
            <a:picLocks noChangeAspect="1"/>
          </p:cNvPicPr>
          <p:nvPr/>
        </p:nvPicPr>
        <p:blipFill>
          <a:blip r:embed="rId4"/>
          <a:stretch>
            <a:fillRect/>
          </a:stretch>
        </p:blipFill>
        <p:spPr>
          <a:xfrm>
            <a:off x="7448398" y="860435"/>
            <a:ext cx="2437470" cy="4333279"/>
          </a:xfrm>
          <a:prstGeom prst="rect">
            <a:avLst/>
          </a:prstGeom>
        </p:spPr>
      </p:pic>
      <p:sp>
        <p:nvSpPr>
          <p:cNvPr id="11" name="箭头: 右 10">
            <a:extLst>
              <a:ext uri="{FF2B5EF4-FFF2-40B4-BE49-F238E27FC236}">
                <a16:creationId xmlns:a16="http://schemas.microsoft.com/office/drawing/2014/main" id="{3BC01119-6A8B-468F-AABB-5024392614DE}"/>
              </a:ext>
            </a:extLst>
          </p:cNvPr>
          <p:cNvSpPr/>
          <p:nvPr/>
        </p:nvSpPr>
        <p:spPr>
          <a:xfrm>
            <a:off x="6074596" y="269771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68F54336-7FF7-4AB0-A5F0-796D05B47897}"/>
              </a:ext>
            </a:extLst>
          </p:cNvPr>
          <p:cNvSpPr txBox="1"/>
          <p:nvPr/>
        </p:nvSpPr>
        <p:spPr>
          <a:xfrm>
            <a:off x="2390244" y="5706047"/>
            <a:ext cx="1499128" cy="369332"/>
          </a:xfrm>
          <a:prstGeom prst="rect">
            <a:avLst/>
          </a:prstGeom>
          <a:noFill/>
        </p:spPr>
        <p:txBody>
          <a:bodyPr wrap="none" rtlCol="0">
            <a:spAutoFit/>
          </a:bodyPr>
          <a:lstStyle/>
          <a:p>
            <a:r>
              <a:rPr lang="en-US" dirty="0"/>
              <a:t>VSS of Flickr</a:t>
            </a:r>
          </a:p>
        </p:txBody>
      </p:sp>
      <p:cxnSp>
        <p:nvCxnSpPr>
          <p:cNvPr id="13" name="直接箭头连接符 12">
            <a:extLst>
              <a:ext uri="{FF2B5EF4-FFF2-40B4-BE49-F238E27FC236}">
                <a16:creationId xmlns:a16="http://schemas.microsoft.com/office/drawing/2014/main" id="{BAEEB9B3-F96F-4C4A-826E-CFA3E5B98C59}"/>
              </a:ext>
            </a:extLst>
          </p:cNvPr>
          <p:cNvCxnSpPr/>
          <p:nvPr/>
        </p:nvCxnSpPr>
        <p:spPr>
          <a:xfrm flipV="1">
            <a:off x="5739972"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ED35B43-911B-4B82-BF7B-F230F20DC5E1}"/>
              </a:ext>
            </a:extLst>
          </p:cNvPr>
          <p:cNvSpPr txBox="1"/>
          <p:nvPr/>
        </p:nvSpPr>
        <p:spPr>
          <a:xfrm>
            <a:off x="4690011" y="5706047"/>
            <a:ext cx="990977" cy="369332"/>
          </a:xfrm>
          <a:prstGeom prst="rect">
            <a:avLst/>
          </a:prstGeom>
          <a:noFill/>
        </p:spPr>
        <p:txBody>
          <a:bodyPr wrap="none" rtlCol="0">
            <a:spAutoFit/>
          </a:bodyPr>
          <a:lstStyle/>
          <a:p>
            <a:r>
              <a:rPr lang="en-US" dirty="0" err="1"/>
              <a:t>tcp_snd</a:t>
            </a:r>
            <a:endParaRPr lang="en-US" dirty="0"/>
          </a:p>
        </p:txBody>
      </p:sp>
      <p:cxnSp>
        <p:nvCxnSpPr>
          <p:cNvPr id="15" name="直接箭头连接符 14">
            <a:extLst>
              <a:ext uri="{FF2B5EF4-FFF2-40B4-BE49-F238E27FC236}">
                <a16:creationId xmlns:a16="http://schemas.microsoft.com/office/drawing/2014/main" id="{4869453D-7370-43F7-BAEB-DF962289EE64}"/>
              </a:ext>
            </a:extLst>
          </p:cNvPr>
          <p:cNvCxnSpPr/>
          <p:nvPr/>
        </p:nvCxnSpPr>
        <p:spPr>
          <a:xfrm flipV="1">
            <a:off x="7318283"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64BFD4B-1B25-4643-95E7-07639E5D744D}"/>
              </a:ext>
            </a:extLst>
          </p:cNvPr>
          <p:cNvSpPr txBox="1"/>
          <p:nvPr/>
        </p:nvSpPr>
        <p:spPr>
          <a:xfrm>
            <a:off x="6268322" y="5706047"/>
            <a:ext cx="941283" cy="369332"/>
          </a:xfrm>
          <a:prstGeom prst="rect">
            <a:avLst/>
          </a:prstGeom>
          <a:noFill/>
        </p:spPr>
        <p:txBody>
          <a:bodyPr wrap="none" rtlCol="0">
            <a:spAutoFit/>
          </a:bodyPr>
          <a:lstStyle/>
          <a:p>
            <a:r>
              <a:rPr lang="en-US" dirty="0" err="1"/>
              <a:t>tcp_rcv</a:t>
            </a:r>
            <a:endParaRPr lang="en-US" dirty="0"/>
          </a:p>
        </p:txBody>
      </p:sp>
      <p:cxnSp>
        <p:nvCxnSpPr>
          <p:cNvPr id="17" name="直接箭头连接符 16">
            <a:extLst>
              <a:ext uri="{FF2B5EF4-FFF2-40B4-BE49-F238E27FC236}">
                <a16:creationId xmlns:a16="http://schemas.microsoft.com/office/drawing/2014/main" id="{A24AF636-0867-4D19-B4A4-3C56834972F4}"/>
              </a:ext>
            </a:extLst>
          </p:cNvPr>
          <p:cNvCxnSpPr/>
          <p:nvPr/>
        </p:nvCxnSpPr>
        <p:spPr>
          <a:xfrm flipV="1">
            <a:off x="9719888"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7E52490-A453-4EFB-8221-83BC740C47AD}"/>
              </a:ext>
            </a:extLst>
          </p:cNvPr>
          <p:cNvSpPr txBox="1"/>
          <p:nvPr/>
        </p:nvSpPr>
        <p:spPr>
          <a:xfrm>
            <a:off x="7792325" y="5706047"/>
            <a:ext cx="1923925" cy="369332"/>
          </a:xfrm>
          <a:prstGeom prst="rect">
            <a:avLst/>
          </a:prstGeom>
          <a:noFill/>
        </p:spPr>
        <p:txBody>
          <a:bodyPr wrap="none" rtlCol="0">
            <a:spAutoFit/>
          </a:bodyPr>
          <a:lstStyle/>
          <a:p>
            <a:r>
              <a:rPr lang="en-US" dirty="0"/>
              <a:t>VSS of Keyboard</a:t>
            </a:r>
          </a:p>
        </p:txBody>
      </p:sp>
      <p:sp>
        <p:nvSpPr>
          <p:cNvPr id="19" name="文本框 18">
            <a:extLst>
              <a:ext uri="{FF2B5EF4-FFF2-40B4-BE49-F238E27FC236}">
                <a16:creationId xmlns:a16="http://schemas.microsoft.com/office/drawing/2014/main" id="{A1E7955F-02E9-412A-8D8D-0D56FAC169BE}"/>
              </a:ext>
            </a:extLst>
          </p:cNvPr>
          <p:cNvSpPr txBox="1"/>
          <p:nvPr/>
        </p:nvSpPr>
        <p:spPr>
          <a:xfrm>
            <a:off x="4455403" y="6234901"/>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0" name="直接箭头连接符 19">
            <a:extLst>
              <a:ext uri="{FF2B5EF4-FFF2-40B4-BE49-F238E27FC236}">
                <a16:creationId xmlns:a16="http://schemas.microsoft.com/office/drawing/2014/main" id="{FBA5BF98-C4F3-490F-91CC-3E822278BA21}"/>
              </a:ext>
            </a:extLst>
          </p:cNvPr>
          <p:cNvCxnSpPr/>
          <p:nvPr/>
        </p:nvCxnSpPr>
        <p:spPr>
          <a:xfrm flipV="1">
            <a:off x="7693790" y="6254673"/>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701B05F-B341-4F72-9F3A-0D0BA380EF6B}"/>
              </a:ext>
            </a:extLst>
          </p:cNvPr>
          <p:cNvCxnSpPr/>
          <p:nvPr/>
        </p:nvCxnSpPr>
        <p:spPr>
          <a:xfrm flipV="1">
            <a:off x="3889878" y="573450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50A7DFB-181B-4E66-8F45-BF7A4CD452E2}"/>
              </a:ext>
            </a:extLst>
          </p:cNvPr>
          <p:cNvSpPr txBox="1"/>
          <p:nvPr/>
        </p:nvSpPr>
        <p:spPr>
          <a:xfrm>
            <a:off x="3585735" y="5243723"/>
            <a:ext cx="1545616" cy="369332"/>
          </a:xfrm>
          <a:prstGeom prst="rect">
            <a:avLst/>
          </a:prstGeom>
          <a:noFill/>
        </p:spPr>
        <p:txBody>
          <a:bodyPr wrap="square" rtlCol="0">
            <a:spAutoFit/>
          </a:bodyPr>
          <a:lstStyle/>
          <a:p>
            <a:r>
              <a:rPr lang="en-US" dirty="0" err="1"/>
              <a:t>MainActivity</a:t>
            </a:r>
            <a:endParaRPr lang="en-US" dirty="0"/>
          </a:p>
        </p:txBody>
      </p:sp>
      <p:sp>
        <p:nvSpPr>
          <p:cNvPr id="23" name="文本框 22">
            <a:extLst>
              <a:ext uri="{FF2B5EF4-FFF2-40B4-BE49-F238E27FC236}">
                <a16:creationId xmlns:a16="http://schemas.microsoft.com/office/drawing/2014/main" id="{BAFDA0BD-1D1F-45D4-B061-E57F7915F037}"/>
              </a:ext>
            </a:extLst>
          </p:cNvPr>
          <p:cNvSpPr txBox="1"/>
          <p:nvPr/>
        </p:nvSpPr>
        <p:spPr>
          <a:xfrm>
            <a:off x="7507200" y="5265214"/>
            <a:ext cx="2319866" cy="369332"/>
          </a:xfrm>
          <a:prstGeom prst="rect">
            <a:avLst/>
          </a:prstGeom>
          <a:noFill/>
        </p:spPr>
        <p:txBody>
          <a:bodyPr wrap="none" rtlCol="0">
            <a:spAutoFit/>
          </a:bodyPr>
          <a:lstStyle/>
          <a:p>
            <a:r>
              <a:rPr lang="en-US" dirty="0" err="1"/>
              <a:t>FilterUploadActivity</a:t>
            </a:r>
            <a:endParaRPr lang="en-US" dirty="0"/>
          </a:p>
        </p:txBody>
      </p:sp>
    </p:spTree>
    <p:extLst>
      <p:ext uri="{BB962C8B-B14F-4D97-AF65-F5344CB8AC3E}">
        <p14:creationId xmlns:p14="http://schemas.microsoft.com/office/powerpoint/2010/main" val="345384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6" grpId="0"/>
      <p:bldP spid="18" grpId="0"/>
      <p:bldP spid="19" grpId="0"/>
      <p:bldP spid="22"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0C072AB-0E50-4D5A-8345-58A3546A1C39}"/>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A37A4150-221B-40C7-917D-8FDE962BA820}"/>
              </a:ext>
            </a:extLst>
          </p:cNvPr>
          <p:cNvSpPr>
            <a:spLocks noGrp="1"/>
          </p:cNvSpPr>
          <p:nvPr>
            <p:ph type="sldNum" sz="quarter" idx="12"/>
          </p:nvPr>
        </p:nvSpPr>
        <p:spPr/>
        <p:txBody>
          <a:bodyPr/>
          <a:lstStyle/>
          <a:p>
            <a:fld id="{12633BAD-9368-460B-83A5-8FA1CBAFC089}" type="slidenum">
              <a:rPr lang="zh-CN" altLang="en-US" smtClean="0"/>
              <a:t>44</a:t>
            </a:fld>
            <a:endParaRPr lang="zh-CN" altLang="en-US"/>
          </a:p>
        </p:txBody>
      </p:sp>
      <p:sp>
        <p:nvSpPr>
          <p:cNvPr id="4" name="标题 3">
            <a:extLst>
              <a:ext uri="{FF2B5EF4-FFF2-40B4-BE49-F238E27FC236}">
                <a16:creationId xmlns:a16="http://schemas.microsoft.com/office/drawing/2014/main" id="{3D3149EF-F079-40EC-89C7-BD480E88A1A6}"/>
              </a:ext>
            </a:extLst>
          </p:cNvPr>
          <p:cNvSpPr>
            <a:spLocks noGrp="1"/>
          </p:cNvSpPr>
          <p:nvPr>
            <p:ph type="title"/>
          </p:nvPr>
        </p:nvSpPr>
        <p:spPr>
          <a:xfrm>
            <a:off x="196769" y="-1"/>
            <a:ext cx="11117553" cy="746955"/>
          </a:xfrm>
        </p:spPr>
        <p:txBody>
          <a:bodyPr>
            <a:normAutofit fontScale="90000"/>
          </a:bodyPr>
          <a:lstStyle/>
          <a:p>
            <a:r>
              <a:rPr lang="en-US" dirty="0"/>
              <a:t>DS-SN Correlation: Crawling Social Network Events</a:t>
            </a:r>
          </a:p>
        </p:txBody>
      </p:sp>
      <p:sp>
        <p:nvSpPr>
          <p:cNvPr id="5" name="内容占位符 4">
            <a:extLst>
              <a:ext uri="{FF2B5EF4-FFF2-40B4-BE49-F238E27FC236}">
                <a16:creationId xmlns:a16="http://schemas.microsoft.com/office/drawing/2014/main" id="{72A2CAC3-5E99-4AF1-BA0F-E07FFB510518}"/>
              </a:ext>
            </a:extLst>
          </p:cNvPr>
          <p:cNvSpPr>
            <a:spLocks noGrp="1"/>
          </p:cNvSpPr>
          <p:nvPr>
            <p:ph sz="quarter" idx="13"/>
          </p:nvPr>
        </p:nvSpPr>
        <p:spPr/>
        <p:txBody>
          <a:bodyPr/>
          <a:lstStyle/>
          <a:p>
            <a:pPr marL="342900" indent="-342900">
              <a:buFont typeface="Arial" panose="020B0604020202020204" pitchFamily="34" charset="0"/>
              <a:buChar char="•"/>
            </a:pPr>
            <a:r>
              <a:rPr lang="en-US" dirty="0"/>
              <a:t>Crawling Twitter</a:t>
            </a:r>
          </a:p>
          <a:p>
            <a:pPr marL="754380" lvl="1" indent="-342900">
              <a:buFont typeface="Arial" panose="020B0604020202020204" pitchFamily="34" charset="0"/>
              <a:buChar char="•"/>
            </a:pPr>
            <a:r>
              <a:rPr lang="en-US" dirty="0"/>
              <a:t>Official API has rate limit, not practical for our attack</a:t>
            </a:r>
          </a:p>
          <a:p>
            <a:pPr marL="754380" lvl="1" indent="-342900">
              <a:buFont typeface="Arial" panose="020B0604020202020204" pitchFamily="34" charset="0"/>
              <a:buChar char="•"/>
            </a:pPr>
            <a:r>
              <a:rPr lang="en-US" dirty="0"/>
              <a:t>Twitter Advanced Search with keywords from “a” to “z” at a give time t</a:t>
            </a:r>
          </a:p>
          <a:p>
            <a:pPr marL="75438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Flickr</a:t>
            </a:r>
          </a:p>
          <a:p>
            <a:pPr marL="754380" lvl="1" indent="-342900">
              <a:buFont typeface="Arial" panose="020B0604020202020204" pitchFamily="34" charset="0"/>
              <a:buChar char="•"/>
            </a:pPr>
            <a:r>
              <a:rPr lang="en-US" dirty="0"/>
              <a:t>Similar search method with give time t</a:t>
            </a:r>
          </a:p>
          <a:p>
            <a:pPr marL="75438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Instagram</a:t>
            </a:r>
          </a:p>
          <a:p>
            <a:pPr marL="754380" lvl="1" indent="-342900">
              <a:buFont typeface="Arial" panose="020B0604020202020204" pitchFamily="34" charset="0"/>
              <a:buChar char="•"/>
            </a:pPr>
            <a:r>
              <a:rPr lang="en-US" dirty="0"/>
              <a:t>Instagram does not have search interface nor API</a:t>
            </a:r>
          </a:p>
          <a:p>
            <a:pPr marL="754380" lvl="1" indent="-342900">
              <a:buFont typeface="Arial" panose="020B0604020202020204" pitchFamily="34" charset="0"/>
              <a:buChar char="•"/>
            </a:pPr>
            <a:r>
              <a:rPr lang="en-US" dirty="0"/>
              <a:t>Obtained 390,592,786 users (total Instagram users are 500 million to 600 million)</a:t>
            </a:r>
          </a:p>
          <a:p>
            <a:pPr marL="75438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790399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0A1127-D33B-48F1-BAC9-F96B6444C3CA}"/>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839F3F51-8BD7-4C09-9B1C-A2A64FEF1E5D}"/>
              </a:ext>
            </a:extLst>
          </p:cNvPr>
          <p:cNvSpPr>
            <a:spLocks noGrp="1"/>
          </p:cNvSpPr>
          <p:nvPr>
            <p:ph type="sldNum" sz="quarter" idx="12"/>
          </p:nvPr>
        </p:nvSpPr>
        <p:spPr/>
        <p:txBody>
          <a:bodyPr/>
          <a:lstStyle/>
          <a:p>
            <a:fld id="{12633BAD-9368-460B-83A5-8FA1CBAFC089}" type="slidenum">
              <a:rPr lang="zh-CN" altLang="en-US" smtClean="0"/>
              <a:t>45</a:t>
            </a:fld>
            <a:endParaRPr lang="zh-CN" altLang="en-US"/>
          </a:p>
        </p:txBody>
      </p:sp>
      <p:sp>
        <p:nvSpPr>
          <p:cNvPr id="4" name="标题 3">
            <a:extLst>
              <a:ext uri="{FF2B5EF4-FFF2-40B4-BE49-F238E27FC236}">
                <a16:creationId xmlns:a16="http://schemas.microsoft.com/office/drawing/2014/main" id="{0FBE2529-22C0-4436-BAC9-EB93AC75FB51}"/>
              </a:ext>
            </a:extLst>
          </p:cNvPr>
          <p:cNvSpPr>
            <a:spLocks noGrp="1"/>
          </p:cNvSpPr>
          <p:nvPr>
            <p:ph type="title"/>
          </p:nvPr>
        </p:nvSpPr>
        <p:spPr/>
        <p:txBody>
          <a:bodyPr/>
          <a:lstStyle/>
          <a:p>
            <a:r>
              <a:rPr lang="en-US" dirty="0"/>
              <a:t>Observation</a:t>
            </a:r>
          </a:p>
        </p:txBody>
      </p:sp>
      <p:pic>
        <p:nvPicPr>
          <p:cNvPr id="7" name="内容占位符 6">
            <a:extLst>
              <a:ext uri="{FF2B5EF4-FFF2-40B4-BE49-F238E27FC236}">
                <a16:creationId xmlns:a16="http://schemas.microsoft.com/office/drawing/2014/main" id="{9C3888E8-4BA3-4854-9234-B7BD094DBAB3}"/>
              </a:ext>
            </a:extLst>
          </p:cNvPr>
          <p:cNvPicPr>
            <a:picLocks noGrp="1" noChangeAspect="1"/>
          </p:cNvPicPr>
          <p:nvPr>
            <p:ph sz="quarter" idx="13"/>
          </p:nvPr>
        </p:nvPicPr>
        <p:blipFill>
          <a:blip r:embed="rId2"/>
          <a:stretch>
            <a:fillRect/>
          </a:stretch>
        </p:blipFill>
        <p:spPr>
          <a:xfrm>
            <a:off x="1268337" y="1173224"/>
            <a:ext cx="8372465" cy="4957690"/>
          </a:xfrm>
          <a:prstGeom prst="rect">
            <a:avLst/>
          </a:prstGeom>
        </p:spPr>
      </p:pic>
      <p:sp>
        <p:nvSpPr>
          <p:cNvPr id="8" name="矩形: 圆角 7">
            <a:extLst>
              <a:ext uri="{FF2B5EF4-FFF2-40B4-BE49-F238E27FC236}">
                <a16:creationId xmlns:a16="http://schemas.microsoft.com/office/drawing/2014/main" id="{444041AF-B483-42D3-9F68-D9B521B639DD}"/>
              </a:ext>
            </a:extLst>
          </p:cNvPr>
          <p:cNvSpPr/>
          <p:nvPr/>
        </p:nvSpPr>
        <p:spPr>
          <a:xfrm>
            <a:off x="3173460" y="80063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Many users tweet more than 20 days after the last tweet</a:t>
            </a:r>
          </a:p>
        </p:txBody>
      </p:sp>
      <p:sp>
        <p:nvSpPr>
          <p:cNvPr id="9" name="文本框 8">
            <a:extLst>
              <a:ext uri="{FF2B5EF4-FFF2-40B4-BE49-F238E27FC236}">
                <a16:creationId xmlns:a16="http://schemas.microsoft.com/office/drawing/2014/main" id="{50E62E0B-4E38-43AF-8A10-7ED8E207F671}"/>
              </a:ext>
            </a:extLst>
          </p:cNvPr>
          <p:cNvSpPr txBox="1"/>
          <p:nvPr/>
        </p:nvSpPr>
        <p:spPr>
          <a:xfrm>
            <a:off x="2188520" y="6008889"/>
            <a:ext cx="7814960" cy="369332"/>
          </a:xfrm>
          <a:prstGeom prst="rect">
            <a:avLst/>
          </a:prstGeom>
          <a:noFill/>
        </p:spPr>
        <p:txBody>
          <a:bodyPr wrap="none" rtlCol="0">
            <a:spAutoFit/>
          </a:bodyPr>
          <a:lstStyle/>
          <a:p>
            <a:r>
              <a:rPr lang="en-US" dirty="0"/>
              <a:t>The number of users vs. the time difference between two successive tweets</a:t>
            </a:r>
          </a:p>
        </p:txBody>
      </p:sp>
      <p:sp>
        <p:nvSpPr>
          <p:cNvPr id="10" name="矩形: 圆角 9">
            <a:extLst>
              <a:ext uri="{FF2B5EF4-FFF2-40B4-BE49-F238E27FC236}">
                <a16:creationId xmlns:a16="http://schemas.microsoft.com/office/drawing/2014/main" id="{DDF069D0-95BE-41E0-9D6C-DD5EE53DB182}"/>
              </a:ext>
            </a:extLst>
          </p:cNvPr>
          <p:cNvSpPr/>
          <p:nvPr/>
        </p:nvSpPr>
        <p:spPr>
          <a:xfrm>
            <a:off x="3173459" y="214130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Need other schemes to improve the performance: SN-SN Correlation</a:t>
            </a:r>
          </a:p>
        </p:txBody>
      </p:sp>
    </p:spTree>
    <p:extLst>
      <p:ext uri="{BB962C8B-B14F-4D97-AF65-F5344CB8AC3E}">
        <p14:creationId xmlns:p14="http://schemas.microsoft.com/office/powerpoint/2010/main" val="332946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ACB25-B868-4E9F-80DF-32118773759C}"/>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314C4A47-E3DA-4F92-BC03-C20CC0D315DE}"/>
              </a:ext>
            </a:extLst>
          </p:cNvPr>
          <p:cNvSpPr>
            <a:spLocks noGrp="1"/>
          </p:cNvSpPr>
          <p:nvPr>
            <p:ph type="sldNum" sz="quarter" idx="12"/>
          </p:nvPr>
        </p:nvSpPr>
        <p:spPr/>
        <p:txBody>
          <a:bodyPr/>
          <a:lstStyle/>
          <a:p>
            <a:fld id="{12633BAD-9368-460B-83A5-8FA1CBAFC089}" type="slidenum">
              <a:rPr lang="zh-CN" altLang="en-US" smtClean="0"/>
              <a:t>46</a:t>
            </a:fld>
            <a:endParaRPr lang="zh-CN" altLang="en-US"/>
          </a:p>
        </p:txBody>
      </p:sp>
      <p:sp>
        <p:nvSpPr>
          <p:cNvPr id="4" name="标题 3">
            <a:extLst>
              <a:ext uri="{FF2B5EF4-FFF2-40B4-BE49-F238E27FC236}">
                <a16:creationId xmlns:a16="http://schemas.microsoft.com/office/drawing/2014/main" id="{3DA75884-83AF-42A7-822E-DA810D16C8D1}"/>
              </a:ext>
            </a:extLst>
          </p:cNvPr>
          <p:cNvSpPr>
            <a:spLocks noGrp="1"/>
          </p:cNvSpPr>
          <p:nvPr>
            <p:ph type="title"/>
          </p:nvPr>
        </p:nvSpPr>
        <p:spPr/>
        <p:txBody>
          <a:bodyPr/>
          <a:lstStyle/>
          <a:p>
            <a:r>
              <a:rPr lang="en-US" dirty="0"/>
              <a:t>SN-SN Correlation</a:t>
            </a:r>
          </a:p>
        </p:txBody>
      </p:sp>
      <p:sp>
        <p:nvSpPr>
          <p:cNvPr id="5" name="内容占位符 4">
            <a:extLst>
              <a:ext uri="{FF2B5EF4-FFF2-40B4-BE49-F238E27FC236}">
                <a16:creationId xmlns:a16="http://schemas.microsoft.com/office/drawing/2014/main" id="{B04FDD52-5293-432A-B73F-EA21870E25E3}"/>
              </a:ext>
            </a:extLst>
          </p:cNvPr>
          <p:cNvSpPr>
            <a:spLocks noGrp="1"/>
          </p:cNvSpPr>
          <p:nvPr>
            <p:ph sz="quarter" idx="13"/>
          </p:nvPr>
        </p:nvSpPr>
        <p:spPr/>
        <p:txBody>
          <a:bodyPr/>
          <a:lstStyle/>
          <a:p>
            <a:pPr marL="342900" indent="-342900">
              <a:buFont typeface="Arial" panose="020B0604020202020204" pitchFamily="34" charset="0"/>
              <a:buChar char="•"/>
            </a:pPr>
            <a:r>
              <a:rPr lang="en-US" dirty="0"/>
              <a:t>The  average person now has 7.6 active social media accounts, with 98% of people having at least one social network account.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Users tend to have similar attributes across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Define attribute similarities to automatically match users across different MSNs.</a:t>
            </a:r>
          </a:p>
        </p:txBody>
      </p:sp>
      <p:sp>
        <p:nvSpPr>
          <p:cNvPr id="6" name="文本框 5">
            <a:extLst>
              <a:ext uri="{FF2B5EF4-FFF2-40B4-BE49-F238E27FC236}">
                <a16:creationId xmlns:a16="http://schemas.microsoft.com/office/drawing/2014/main" id="{4F166190-60AB-46F4-BDD1-909DA7DC5ED3}"/>
              </a:ext>
            </a:extLst>
          </p:cNvPr>
          <p:cNvSpPr txBox="1"/>
          <p:nvPr/>
        </p:nvSpPr>
        <p:spPr>
          <a:xfrm>
            <a:off x="1645729" y="1701857"/>
            <a:ext cx="8638903" cy="307777"/>
          </a:xfrm>
          <a:prstGeom prst="rect">
            <a:avLst/>
          </a:prstGeom>
          <a:noFill/>
        </p:spPr>
        <p:txBody>
          <a:bodyPr wrap="none" rtlCol="0">
            <a:spAutoFit/>
          </a:bodyPr>
          <a:lstStyle/>
          <a:p>
            <a:r>
              <a:rPr lang="en-US" sz="1400" dirty="0"/>
              <a:t>https://www.marketingtechnews.net/news/2017/nov/17/average-person-has-7-social-media-accounts/</a:t>
            </a:r>
          </a:p>
        </p:txBody>
      </p:sp>
    </p:spTree>
    <p:extLst>
      <p:ext uri="{BB962C8B-B14F-4D97-AF65-F5344CB8AC3E}">
        <p14:creationId xmlns:p14="http://schemas.microsoft.com/office/powerpoint/2010/main" val="2152663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FD408A-741B-4846-B90F-3395F03DD88C}"/>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4B3FA8D5-72DB-427D-AB2F-066110EB1E29}"/>
              </a:ext>
            </a:extLst>
          </p:cNvPr>
          <p:cNvSpPr>
            <a:spLocks noGrp="1"/>
          </p:cNvSpPr>
          <p:nvPr>
            <p:ph type="sldNum" sz="quarter" idx="12"/>
          </p:nvPr>
        </p:nvSpPr>
        <p:spPr/>
        <p:txBody>
          <a:bodyPr/>
          <a:lstStyle/>
          <a:p>
            <a:fld id="{12633BAD-9368-460B-83A5-8FA1CBAFC089}" type="slidenum">
              <a:rPr lang="zh-CN" altLang="en-US" smtClean="0"/>
              <a:t>47</a:t>
            </a:fld>
            <a:endParaRPr lang="zh-CN" altLang="en-US"/>
          </a:p>
        </p:txBody>
      </p:sp>
      <p:sp>
        <p:nvSpPr>
          <p:cNvPr id="4" name="标题 3">
            <a:extLst>
              <a:ext uri="{FF2B5EF4-FFF2-40B4-BE49-F238E27FC236}">
                <a16:creationId xmlns:a16="http://schemas.microsoft.com/office/drawing/2014/main" id="{8D52E8C7-AD62-443B-AD03-BF3CAC38C0CB}"/>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7FC190C7-7945-4B2A-9C10-C8DFDD8C612A}"/>
              </a:ext>
            </a:extLst>
          </p:cNvPr>
          <p:cNvSpPr>
            <a:spLocks noGrp="1"/>
          </p:cNvSpPr>
          <p:nvPr>
            <p:ph sz="quarter" idx="13"/>
          </p:nvPr>
        </p:nvSpPr>
        <p:spPr/>
        <p:txBody>
          <a:bodyPr/>
          <a:lstStyle/>
          <a:p>
            <a:pPr marL="342900" indent="-342900">
              <a:buFont typeface="Arial" panose="020B0604020202020204" pitchFamily="34" charset="0"/>
              <a:buChar char="•"/>
            </a:pPr>
            <a:r>
              <a:rPr lang="en-US" dirty="0"/>
              <a:t>Location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Personal Website Link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Username Similarity:                                                    where                       denotes</a:t>
            </a:r>
          </a:p>
          <a:p>
            <a:endParaRPr lang="en-US" dirty="0"/>
          </a:p>
          <a:p>
            <a:r>
              <a:rPr lang="en-US" dirty="0"/>
              <a:t>    the longest common substring str1 and str2.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图片 5">
            <a:extLst>
              <a:ext uri="{FF2B5EF4-FFF2-40B4-BE49-F238E27FC236}">
                <a16:creationId xmlns:a16="http://schemas.microsoft.com/office/drawing/2014/main" id="{CC267094-4EC4-47BC-B903-07B82D672A9B}"/>
              </a:ext>
            </a:extLst>
          </p:cNvPr>
          <p:cNvPicPr>
            <a:picLocks noChangeAspect="1"/>
          </p:cNvPicPr>
          <p:nvPr/>
        </p:nvPicPr>
        <p:blipFill>
          <a:blip r:embed="rId2"/>
          <a:stretch>
            <a:fillRect/>
          </a:stretch>
        </p:blipFill>
        <p:spPr>
          <a:xfrm>
            <a:off x="3594552" y="792354"/>
            <a:ext cx="5257800" cy="1666875"/>
          </a:xfrm>
          <a:prstGeom prst="rect">
            <a:avLst/>
          </a:prstGeom>
        </p:spPr>
      </p:pic>
      <p:pic>
        <p:nvPicPr>
          <p:cNvPr id="7" name="图片 6">
            <a:extLst>
              <a:ext uri="{FF2B5EF4-FFF2-40B4-BE49-F238E27FC236}">
                <a16:creationId xmlns:a16="http://schemas.microsoft.com/office/drawing/2014/main" id="{AE90025D-EEB5-4049-9864-A9959DC2ADD1}"/>
              </a:ext>
            </a:extLst>
          </p:cNvPr>
          <p:cNvPicPr>
            <a:picLocks noChangeAspect="1"/>
          </p:cNvPicPr>
          <p:nvPr/>
        </p:nvPicPr>
        <p:blipFill>
          <a:blip r:embed="rId3"/>
          <a:stretch>
            <a:fillRect/>
          </a:stretch>
        </p:blipFill>
        <p:spPr>
          <a:xfrm>
            <a:off x="5241835" y="2521292"/>
            <a:ext cx="3971925" cy="1704975"/>
          </a:xfrm>
          <a:prstGeom prst="rect">
            <a:avLst/>
          </a:prstGeom>
        </p:spPr>
      </p:pic>
      <p:pic>
        <p:nvPicPr>
          <p:cNvPr id="8" name="图片 7">
            <a:extLst>
              <a:ext uri="{FF2B5EF4-FFF2-40B4-BE49-F238E27FC236}">
                <a16:creationId xmlns:a16="http://schemas.microsoft.com/office/drawing/2014/main" id="{6D5B5504-A84F-4D00-8C69-17398E2B22BC}"/>
              </a:ext>
            </a:extLst>
          </p:cNvPr>
          <p:cNvPicPr>
            <a:picLocks noChangeAspect="1"/>
          </p:cNvPicPr>
          <p:nvPr/>
        </p:nvPicPr>
        <p:blipFill>
          <a:blip r:embed="rId4"/>
          <a:stretch>
            <a:fillRect/>
          </a:stretch>
        </p:blipFill>
        <p:spPr>
          <a:xfrm>
            <a:off x="4041755" y="4639319"/>
            <a:ext cx="3548867" cy="1079655"/>
          </a:xfrm>
          <a:prstGeom prst="rect">
            <a:avLst/>
          </a:prstGeom>
        </p:spPr>
      </p:pic>
      <p:pic>
        <p:nvPicPr>
          <p:cNvPr id="9" name="图片 8">
            <a:extLst>
              <a:ext uri="{FF2B5EF4-FFF2-40B4-BE49-F238E27FC236}">
                <a16:creationId xmlns:a16="http://schemas.microsoft.com/office/drawing/2014/main" id="{42C56C6B-11E6-4865-AA5B-46418D436A0D}"/>
              </a:ext>
            </a:extLst>
          </p:cNvPr>
          <p:cNvPicPr>
            <a:picLocks noChangeAspect="1"/>
          </p:cNvPicPr>
          <p:nvPr/>
        </p:nvPicPr>
        <p:blipFill>
          <a:blip r:embed="rId5"/>
          <a:stretch>
            <a:fillRect/>
          </a:stretch>
        </p:blipFill>
        <p:spPr>
          <a:xfrm>
            <a:off x="8852352" y="4885265"/>
            <a:ext cx="1600200" cy="438150"/>
          </a:xfrm>
          <a:prstGeom prst="rect">
            <a:avLst/>
          </a:prstGeom>
        </p:spPr>
      </p:pic>
    </p:spTree>
    <p:extLst>
      <p:ext uri="{BB962C8B-B14F-4D97-AF65-F5344CB8AC3E}">
        <p14:creationId xmlns:p14="http://schemas.microsoft.com/office/powerpoint/2010/main" val="76813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DBBE3D-9413-469D-9A77-D92A9A5EFD7A}"/>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FD10E687-0367-4195-86CC-AE20BD482AAE}"/>
              </a:ext>
            </a:extLst>
          </p:cNvPr>
          <p:cNvSpPr>
            <a:spLocks noGrp="1"/>
          </p:cNvSpPr>
          <p:nvPr>
            <p:ph type="sldNum" sz="quarter" idx="12"/>
          </p:nvPr>
        </p:nvSpPr>
        <p:spPr/>
        <p:txBody>
          <a:bodyPr/>
          <a:lstStyle/>
          <a:p>
            <a:fld id="{12633BAD-9368-460B-83A5-8FA1CBAFC089}" type="slidenum">
              <a:rPr lang="zh-CN" altLang="en-US" smtClean="0"/>
              <a:t>48</a:t>
            </a:fld>
            <a:endParaRPr lang="zh-CN" altLang="en-US"/>
          </a:p>
        </p:txBody>
      </p:sp>
      <p:sp>
        <p:nvSpPr>
          <p:cNvPr id="4" name="标题 3">
            <a:extLst>
              <a:ext uri="{FF2B5EF4-FFF2-40B4-BE49-F238E27FC236}">
                <a16:creationId xmlns:a16="http://schemas.microsoft.com/office/drawing/2014/main" id="{C2127E78-C7B9-4937-AB01-9B82EB087B3A}"/>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C3512A6C-EC6D-4A1E-B853-CCCDFC5C6B65}"/>
              </a:ext>
            </a:extLst>
          </p:cNvPr>
          <p:cNvSpPr>
            <a:spLocks noGrp="1"/>
          </p:cNvSpPr>
          <p:nvPr>
            <p:ph sz="quarter" idx="13"/>
          </p:nvPr>
        </p:nvSpPr>
        <p:spPr/>
        <p:txBody>
          <a:bodyPr/>
          <a:lstStyle/>
          <a:p>
            <a:pPr marL="342900" indent="-342900">
              <a:buFont typeface="Arial" panose="020B0604020202020204" pitchFamily="34" charset="0"/>
              <a:buChar char="•"/>
            </a:pPr>
            <a:r>
              <a:rPr lang="en-US" dirty="0"/>
              <a:t>Biography Similarity: adopt latent semantic analysis (LSA) in NLP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     where m1 and m2 are unique words to        and       respectively.                          is the singular value vector of the product of F and F transpose, where F is the frequency matrix in which the </a:t>
            </a:r>
            <a:r>
              <a:rPr lang="en-US" dirty="0" err="1"/>
              <a:t>ith</a:t>
            </a:r>
            <a:r>
              <a:rPr lang="en-US" dirty="0"/>
              <a:t> element means the </a:t>
            </a:r>
            <a:r>
              <a:rPr lang="en-US" dirty="0" err="1"/>
              <a:t>the</a:t>
            </a:r>
            <a:r>
              <a:rPr lang="en-US" dirty="0"/>
              <a:t> number of times the </a:t>
            </a:r>
            <a:r>
              <a:rPr lang="en-US" dirty="0" err="1"/>
              <a:t>ith</a:t>
            </a:r>
            <a:r>
              <a:rPr lang="en-US" dirty="0"/>
              <a:t> word of       appearing in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Profile Image Similarity: </a:t>
            </a:r>
          </a:p>
        </p:txBody>
      </p:sp>
      <p:pic>
        <p:nvPicPr>
          <p:cNvPr id="6" name="图片 5">
            <a:extLst>
              <a:ext uri="{FF2B5EF4-FFF2-40B4-BE49-F238E27FC236}">
                <a16:creationId xmlns:a16="http://schemas.microsoft.com/office/drawing/2014/main" id="{8E4114B7-3721-42DF-BFBD-32BAEAD58954}"/>
              </a:ext>
            </a:extLst>
          </p:cNvPr>
          <p:cNvPicPr>
            <a:picLocks noChangeAspect="1"/>
          </p:cNvPicPr>
          <p:nvPr/>
        </p:nvPicPr>
        <p:blipFill>
          <a:blip r:embed="rId2"/>
          <a:stretch>
            <a:fillRect/>
          </a:stretch>
        </p:blipFill>
        <p:spPr>
          <a:xfrm>
            <a:off x="2844933" y="1406831"/>
            <a:ext cx="6105525" cy="906711"/>
          </a:xfrm>
          <a:prstGeom prst="rect">
            <a:avLst/>
          </a:prstGeom>
        </p:spPr>
      </p:pic>
      <p:pic>
        <p:nvPicPr>
          <p:cNvPr id="7" name="图片 6">
            <a:extLst>
              <a:ext uri="{FF2B5EF4-FFF2-40B4-BE49-F238E27FC236}">
                <a16:creationId xmlns:a16="http://schemas.microsoft.com/office/drawing/2014/main" id="{0C95B92C-4675-42D2-9D27-0569780F3132}"/>
              </a:ext>
            </a:extLst>
          </p:cNvPr>
          <p:cNvPicPr>
            <a:picLocks noChangeAspect="1"/>
          </p:cNvPicPr>
          <p:nvPr/>
        </p:nvPicPr>
        <p:blipFill>
          <a:blip r:embed="rId3"/>
          <a:stretch>
            <a:fillRect/>
          </a:stretch>
        </p:blipFill>
        <p:spPr>
          <a:xfrm>
            <a:off x="6051932" y="2227645"/>
            <a:ext cx="361950" cy="485775"/>
          </a:xfrm>
          <a:prstGeom prst="rect">
            <a:avLst/>
          </a:prstGeom>
        </p:spPr>
      </p:pic>
      <p:pic>
        <p:nvPicPr>
          <p:cNvPr id="8" name="图片 7">
            <a:extLst>
              <a:ext uri="{FF2B5EF4-FFF2-40B4-BE49-F238E27FC236}">
                <a16:creationId xmlns:a16="http://schemas.microsoft.com/office/drawing/2014/main" id="{895AD65A-90A7-43C4-B24E-EBEFF85F9391}"/>
              </a:ext>
            </a:extLst>
          </p:cNvPr>
          <p:cNvPicPr>
            <a:picLocks noChangeAspect="1"/>
          </p:cNvPicPr>
          <p:nvPr/>
        </p:nvPicPr>
        <p:blipFill>
          <a:blip r:embed="rId4"/>
          <a:stretch>
            <a:fillRect/>
          </a:stretch>
        </p:blipFill>
        <p:spPr>
          <a:xfrm>
            <a:off x="7235557" y="2293145"/>
            <a:ext cx="342900" cy="419100"/>
          </a:xfrm>
          <a:prstGeom prst="rect">
            <a:avLst/>
          </a:prstGeom>
        </p:spPr>
      </p:pic>
      <p:pic>
        <p:nvPicPr>
          <p:cNvPr id="9" name="图片 8">
            <a:extLst>
              <a:ext uri="{FF2B5EF4-FFF2-40B4-BE49-F238E27FC236}">
                <a16:creationId xmlns:a16="http://schemas.microsoft.com/office/drawing/2014/main" id="{B2CE6564-6313-47FC-AD27-CE7BEB50B4DD}"/>
              </a:ext>
            </a:extLst>
          </p:cNvPr>
          <p:cNvPicPr>
            <a:picLocks noChangeAspect="1"/>
          </p:cNvPicPr>
          <p:nvPr/>
        </p:nvPicPr>
        <p:blipFill>
          <a:blip r:embed="rId5"/>
          <a:stretch>
            <a:fillRect/>
          </a:stretch>
        </p:blipFill>
        <p:spPr>
          <a:xfrm>
            <a:off x="9620881" y="2313542"/>
            <a:ext cx="1819275" cy="409575"/>
          </a:xfrm>
          <a:prstGeom prst="rect">
            <a:avLst/>
          </a:prstGeom>
        </p:spPr>
      </p:pic>
      <p:pic>
        <p:nvPicPr>
          <p:cNvPr id="11" name="图片 10">
            <a:extLst>
              <a:ext uri="{FF2B5EF4-FFF2-40B4-BE49-F238E27FC236}">
                <a16:creationId xmlns:a16="http://schemas.microsoft.com/office/drawing/2014/main" id="{F58C56E0-B65E-4AE3-830F-739259979BBA}"/>
              </a:ext>
            </a:extLst>
          </p:cNvPr>
          <p:cNvPicPr>
            <a:picLocks noChangeAspect="1"/>
          </p:cNvPicPr>
          <p:nvPr/>
        </p:nvPicPr>
        <p:blipFill>
          <a:blip r:embed="rId3"/>
          <a:stretch>
            <a:fillRect/>
          </a:stretch>
        </p:blipFill>
        <p:spPr>
          <a:xfrm>
            <a:off x="673864" y="3384932"/>
            <a:ext cx="361950" cy="485775"/>
          </a:xfrm>
          <a:prstGeom prst="rect">
            <a:avLst/>
          </a:prstGeom>
        </p:spPr>
      </p:pic>
      <p:pic>
        <p:nvPicPr>
          <p:cNvPr id="12" name="图片 11">
            <a:extLst>
              <a:ext uri="{FF2B5EF4-FFF2-40B4-BE49-F238E27FC236}">
                <a16:creationId xmlns:a16="http://schemas.microsoft.com/office/drawing/2014/main" id="{69E2D681-89F7-4AD6-9C19-3B86F67B1B41}"/>
              </a:ext>
            </a:extLst>
          </p:cNvPr>
          <p:cNvPicPr>
            <a:picLocks noChangeAspect="1"/>
          </p:cNvPicPr>
          <p:nvPr/>
        </p:nvPicPr>
        <p:blipFill>
          <a:blip r:embed="rId4"/>
          <a:stretch>
            <a:fillRect/>
          </a:stretch>
        </p:blipFill>
        <p:spPr>
          <a:xfrm>
            <a:off x="2877984" y="3384932"/>
            <a:ext cx="342900" cy="419100"/>
          </a:xfrm>
          <a:prstGeom prst="rect">
            <a:avLst/>
          </a:prstGeom>
        </p:spPr>
      </p:pic>
      <p:pic>
        <p:nvPicPr>
          <p:cNvPr id="13" name="图片 12">
            <a:extLst>
              <a:ext uri="{FF2B5EF4-FFF2-40B4-BE49-F238E27FC236}">
                <a16:creationId xmlns:a16="http://schemas.microsoft.com/office/drawing/2014/main" id="{FD942236-5364-4273-AE31-CD58A6E18737}"/>
              </a:ext>
            </a:extLst>
          </p:cNvPr>
          <p:cNvPicPr>
            <a:picLocks noChangeAspect="1"/>
          </p:cNvPicPr>
          <p:nvPr/>
        </p:nvPicPr>
        <p:blipFill>
          <a:blip r:embed="rId6"/>
          <a:stretch>
            <a:fillRect/>
          </a:stretch>
        </p:blipFill>
        <p:spPr>
          <a:xfrm>
            <a:off x="4113767" y="4251134"/>
            <a:ext cx="4933950" cy="2057400"/>
          </a:xfrm>
          <a:prstGeom prst="rect">
            <a:avLst/>
          </a:prstGeom>
        </p:spPr>
      </p:pic>
      <p:sp>
        <p:nvSpPr>
          <p:cNvPr id="14" name="矩形: 圆角 13">
            <a:extLst>
              <a:ext uri="{FF2B5EF4-FFF2-40B4-BE49-F238E27FC236}">
                <a16:creationId xmlns:a16="http://schemas.microsoft.com/office/drawing/2014/main" id="{FF7F6208-4B01-4C5A-A236-03D0AF81706F}"/>
              </a:ext>
            </a:extLst>
          </p:cNvPr>
          <p:cNvSpPr/>
          <p:nvPr/>
        </p:nvSpPr>
        <p:spPr>
          <a:xfrm>
            <a:off x="9275530" y="4388269"/>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FaceNet</a:t>
            </a:r>
            <a:r>
              <a:rPr lang="en-US" b="1" dirty="0"/>
              <a:t> [CVPR2015]</a:t>
            </a:r>
          </a:p>
        </p:txBody>
      </p:sp>
      <p:sp>
        <p:nvSpPr>
          <p:cNvPr id="15" name="矩形: 圆角 14">
            <a:extLst>
              <a:ext uri="{FF2B5EF4-FFF2-40B4-BE49-F238E27FC236}">
                <a16:creationId xmlns:a16="http://schemas.microsoft.com/office/drawing/2014/main" id="{88FD7E2A-5C20-4CC5-B99C-8A1828F9EF08}"/>
              </a:ext>
            </a:extLst>
          </p:cNvPr>
          <p:cNvSpPr/>
          <p:nvPr/>
        </p:nvSpPr>
        <p:spPr>
          <a:xfrm>
            <a:off x="9275530" y="5126103"/>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SIFT Feature</a:t>
            </a:r>
          </a:p>
        </p:txBody>
      </p:sp>
    </p:spTree>
    <p:extLst>
      <p:ext uri="{BB962C8B-B14F-4D97-AF65-F5344CB8AC3E}">
        <p14:creationId xmlns:p14="http://schemas.microsoft.com/office/powerpoint/2010/main" val="1807787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A8F6CF-AC18-4049-898D-4D02B6900910}"/>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EB7CC723-3868-47DB-B21A-363056E0B4D5}"/>
              </a:ext>
            </a:extLst>
          </p:cNvPr>
          <p:cNvSpPr>
            <a:spLocks noGrp="1"/>
          </p:cNvSpPr>
          <p:nvPr>
            <p:ph type="sldNum" sz="quarter" idx="12"/>
          </p:nvPr>
        </p:nvSpPr>
        <p:spPr/>
        <p:txBody>
          <a:bodyPr/>
          <a:lstStyle/>
          <a:p>
            <a:fld id="{12633BAD-9368-460B-83A5-8FA1CBAFC089}" type="slidenum">
              <a:rPr lang="zh-CN" altLang="en-US" smtClean="0"/>
              <a:t>49</a:t>
            </a:fld>
            <a:endParaRPr lang="zh-CN" altLang="en-US"/>
          </a:p>
        </p:txBody>
      </p:sp>
      <p:sp>
        <p:nvSpPr>
          <p:cNvPr id="4" name="标题 3">
            <a:extLst>
              <a:ext uri="{FF2B5EF4-FFF2-40B4-BE49-F238E27FC236}">
                <a16:creationId xmlns:a16="http://schemas.microsoft.com/office/drawing/2014/main" id="{06B9AF8C-054C-432E-9291-1509F77D0A85}"/>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95F93B39-4067-4672-BF4E-1D32B8BE48ED}"/>
              </a:ext>
            </a:extLst>
          </p:cNvPr>
          <p:cNvSpPr>
            <a:spLocks noGrp="1"/>
          </p:cNvSpPr>
          <p:nvPr>
            <p:ph sz="quarter" idx="13"/>
          </p:nvPr>
        </p:nvSpPr>
        <p:spPr/>
        <p:txBody>
          <a:bodyPr/>
          <a:lstStyle/>
          <a:p>
            <a:pPr marL="342900" indent="-342900">
              <a:buFont typeface="Arial" panose="020B0604020202020204" pitchFamily="34" charset="0"/>
              <a:buChar char="•"/>
            </a:pPr>
            <a:r>
              <a:rPr lang="en-US" dirty="0"/>
              <a:t>The overall similarity between two user accounts in two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Obtain        users from SN1 and SN2 as ground truth dataset.</a:t>
            </a:r>
          </a:p>
        </p:txBody>
      </p:sp>
      <p:pic>
        <p:nvPicPr>
          <p:cNvPr id="7" name="图片 6">
            <a:extLst>
              <a:ext uri="{FF2B5EF4-FFF2-40B4-BE49-F238E27FC236}">
                <a16:creationId xmlns:a16="http://schemas.microsoft.com/office/drawing/2014/main" id="{0F69381C-9974-412E-8F09-D04F25EE00D5}"/>
              </a:ext>
            </a:extLst>
          </p:cNvPr>
          <p:cNvPicPr>
            <a:picLocks noChangeAspect="1"/>
          </p:cNvPicPr>
          <p:nvPr/>
        </p:nvPicPr>
        <p:blipFill>
          <a:blip r:embed="rId2"/>
          <a:stretch>
            <a:fillRect/>
          </a:stretch>
        </p:blipFill>
        <p:spPr>
          <a:xfrm>
            <a:off x="3949489" y="1352320"/>
            <a:ext cx="3609975" cy="914400"/>
          </a:xfrm>
          <a:prstGeom prst="rect">
            <a:avLst/>
          </a:prstGeom>
        </p:spPr>
      </p:pic>
      <p:pic>
        <p:nvPicPr>
          <p:cNvPr id="9" name="图片 8">
            <a:extLst>
              <a:ext uri="{FF2B5EF4-FFF2-40B4-BE49-F238E27FC236}">
                <a16:creationId xmlns:a16="http://schemas.microsoft.com/office/drawing/2014/main" id="{8730B18B-25BF-4105-9C16-AE1897729A47}"/>
              </a:ext>
            </a:extLst>
          </p:cNvPr>
          <p:cNvPicPr>
            <a:picLocks noChangeAspect="1"/>
          </p:cNvPicPr>
          <p:nvPr/>
        </p:nvPicPr>
        <p:blipFill>
          <a:blip r:embed="rId3"/>
          <a:stretch>
            <a:fillRect/>
          </a:stretch>
        </p:blipFill>
        <p:spPr>
          <a:xfrm>
            <a:off x="1655254" y="2753758"/>
            <a:ext cx="495300" cy="381000"/>
          </a:xfrm>
          <a:prstGeom prst="rect">
            <a:avLst/>
          </a:prstGeom>
        </p:spPr>
      </p:pic>
      <p:pic>
        <p:nvPicPr>
          <p:cNvPr id="10" name="图片 9">
            <a:extLst>
              <a:ext uri="{FF2B5EF4-FFF2-40B4-BE49-F238E27FC236}">
                <a16:creationId xmlns:a16="http://schemas.microsoft.com/office/drawing/2014/main" id="{0096653F-6EE6-4BB8-B472-7AA0845AF648}"/>
              </a:ext>
            </a:extLst>
          </p:cNvPr>
          <p:cNvPicPr>
            <a:picLocks noChangeAspect="1"/>
          </p:cNvPicPr>
          <p:nvPr/>
        </p:nvPicPr>
        <p:blipFill>
          <a:blip r:embed="rId4"/>
          <a:stretch>
            <a:fillRect/>
          </a:stretch>
        </p:blipFill>
        <p:spPr>
          <a:xfrm>
            <a:off x="57633" y="3861022"/>
            <a:ext cx="5852574" cy="1743152"/>
          </a:xfrm>
          <a:prstGeom prst="rect">
            <a:avLst/>
          </a:prstGeom>
        </p:spPr>
      </p:pic>
      <p:sp>
        <p:nvSpPr>
          <p:cNvPr id="12" name="箭头: 右 11">
            <a:extLst>
              <a:ext uri="{FF2B5EF4-FFF2-40B4-BE49-F238E27FC236}">
                <a16:creationId xmlns:a16="http://schemas.microsoft.com/office/drawing/2014/main" id="{3079FF19-1CC8-4E75-B829-217481AA9215}"/>
              </a:ext>
            </a:extLst>
          </p:cNvPr>
          <p:cNvSpPr/>
          <p:nvPr/>
        </p:nvSpPr>
        <p:spPr>
          <a:xfrm>
            <a:off x="5910207" y="4323299"/>
            <a:ext cx="531026"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a:extLst>
              <a:ext uri="{FF2B5EF4-FFF2-40B4-BE49-F238E27FC236}">
                <a16:creationId xmlns:a16="http://schemas.microsoft.com/office/drawing/2014/main" id="{11224FC0-CCD6-4D12-8E7D-165C5FEFB660}"/>
              </a:ext>
            </a:extLst>
          </p:cNvPr>
          <p:cNvPicPr>
            <a:picLocks noChangeAspect="1"/>
          </p:cNvPicPr>
          <p:nvPr/>
        </p:nvPicPr>
        <p:blipFill>
          <a:blip r:embed="rId5"/>
          <a:stretch>
            <a:fillRect/>
          </a:stretch>
        </p:blipFill>
        <p:spPr>
          <a:xfrm>
            <a:off x="6588087" y="3228963"/>
            <a:ext cx="5289924" cy="2375211"/>
          </a:xfrm>
          <a:prstGeom prst="rect">
            <a:avLst/>
          </a:prstGeom>
        </p:spPr>
      </p:pic>
      <p:sp>
        <p:nvSpPr>
          <p:cNvPr id="14" name="椭圆 13">
            <a:extLst>
              <a:ext uri="{FF2B5EF4-FFF2-40B4-BE49-F238E27FC236}">
                <a16:creationId xmlns:a16="http://schemas.microsoft.com/office/drawing/2014/main" id="{8673EA87-091E-4522-B30F-E1B168C8E9F5}"/>
              </a:ext>
            </a:extLst>
          </p:cNvPr>
          <p:cNvSpPr/>
          <p:nvPr/>
        </p:nvSpPr>
        <p:spPr>
          <a:xfrm>
            <a:off x="1902904" y="3861022"/>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1B4F42A5-3725-43E5-898C-725B13E0603E}"/>
              </a:ext>
            </a:extLst>
          </p:cNvPr>
          <p:cNvSpPr/>
          <p:nvPr/>
        </p:nvSpPr>
        <p:spPr>
          <a:xfrm>
            <a:off x="3020606" y="4323299"/>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71AF35FD-5C3B-4985-8BC2-95489455D32E}"/>
              </a:ext>
            </a:extLst>
          </p:cNvPr>
          <p:cNvSpPr/>
          <p:nvPr/>
        </p:nvSpPr>
        <p:spPr>
          <a:xfrm>
            <a:off x="4538949" y="5103155"/>
            <a:ext cx="1205606" cy="55526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03BA0DD3-5C7A-4AF4-8343-9060DA3C9791}"/>
              </a:ext>
            </a:extLst>
          </p:cNvPr>
          <p:cNvSpPr/>
          <p:nvPr/>
        </p:nvSpPr>
        <p:spPr>
          <a:xfrm>
            <a:off x="2911512" y="5159661"/>
            <a:ext cx="1123823" cy="498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489377A-84E9-4CEB-9D03-9612EAB5DB83}"/>
              </a:ext>
            </a:extLst>
          </p:cNvPr>
          <p:cNvSpPr/>
          <p:nvPr/>
        </p:nvSpPr>
        <p:spPr>
          <a:xfrm>
            <a:off x="4608054" y="3843258"/>
            <a:ext cx="995859" cy="485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C57B8B85-A566-405C-85FC-8560EECCEBE8}"/>
              </a:ext>
            </a:extLst>
          </p:cNvPr>
          <p:cNvSpPr/>
          <p:nvPr/>
        </p:nvSpPr>
        <p:spPr>
          <a:xfrm>
            <a:off x="4592239" y="4328765"/>
            <a:ext cx="1011673"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580B0FAE-1E73-4470-8393-1B381029B306}"/>
              </a:ext>
            </a:extLst>
          </p:cNvPr>
          <p:cNvSpPr/>
          <p:nvPr/>
        </p:nvSpPr>
        <p:spPr>
          <a:xfrm>
            <a:off x="1835398" y="4328765"/>
            <a:ext cx="1011672" cy="493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26847844-BC0A-498D-BC39-23D5E174BEC1}"/>
              </a:ext>
            </a:extLst>
          </p:cNvPr>
          <p:cNvSpPr/>
          <p:nvPr/>
        </p:nvSpPr>
        <p:spPr>
          <a:xfrm>
            <a:off x="1719388" y="5141897"/>
            <a:ext cx="1127681" cy="48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ED9902CB-4296-44F8-B18A-76852D37AD17}"/>
              </a:ext>
            </a:extLst>
          </p:cNvPr>
          <p:cNvSpPr/>
          <p:nvPr/>
        </p:nvSpPr>
        <p:spPr>
          <a:xfrm>
            <a:off x="3063882" y="3866488"/>
            <a:ext cx="862330"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6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8" grpId="0" animBg="1"/>
      <p:bldP spid="20"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DC595-0107-45D2-A0D2-4BF186101C33}"/>
              </a:ext>
            </a:extLst>
          </p:cNvPr>
          <p:cNvSpPr>
            <a:spLocks noGrp="1"/>
          </p:cNvSpPr>
          <p:nvPr>
            <p:ph type="sldNum" sz="quarter" idx="12"/>
          </p:nvPr>
        </p:nvSpPr>
        <p:spPr/>
        <p:txBody>
          <a:bodyPr/>
          <a:lstStyle/>
          <a:p>
            <a:fld id="{12633BAD-9368-460B-83A5-8FA1CBAFC089}" type="slidenum">
              <a:rPr lang="zh-CN" altLang="en-US" smtClean="0"/>
              <a:t>5</a:t>
            </a:fld>
            <a:endParaRPr lang="zh-CN" altLang="en-US"/>
          </a:p>
        </p:txBody>
      </p:sp>
      <p:sp>
        <p:nvSpPr>
          <p:cNvPr id="6" name="Title 2">
            <a:extLst>
              <a:ext uri="{FF2B5EF4-FFF2-40B4-BE49-F238E27FC236}">
                <a16:creationId xmlns:a16="http://schemas.microsoft.com/office/drawing/2014/main" id="{0228A5A3-BA18-4EDF-8A3A-64DA4E6CA1CA}"/>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What Are Smart Devices?</a:t>
            </a:r>
          </a:p>
        </p:txBody>
      </p:sp>
      <p:sp>
        <p:nvSpPr>
          <p:cNvPr id="7" name="矩形: 圆角 6">
            <a:extLst>
              <a:ext uri="{FF2B5EF4-FFF2-40B4-BE49-F238E27FC236}">
                <a16:creationId xmlns:a16="http://schemas.microsoft.com/office/drawing/2014/main" id="{BA690E63-FCD0-4BD8-AD9C-32069819D4BA}"/>
              </a:ext>
            </a:extLst>
          </p:cNvPr>
          <p:cNvSpPr/>
          <p:nvPr/>
        </p:nvSpPr>
        <p:spPr>
          <a:xfrm>
            <a:off x="4041998" y="877005"/>
            <a:ext cx="3057707" cy="141528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Smart Devices</a:t>
            </a:r>
          </a:p>
        </p:txBody>
      </p:sp>
      <p:sp>
        <p:nvSpPr>
          <p:cNvPr id="9" name="箭头: 下 8">
            <a:extLst>
              <a:ext uri="{FF2B5EF4-FFF2-40B4-BE49-F238E27FC236}">
                <a16:creationId xmlns:a16="http://schemas.microsoft.com/office/drawing/2014/main" id="{9DDA89DB-3103-4CD2-ABBE-B115FA296227}"/>
              </a:ext>
            </a:extLst>
          </p:cNvPr>
          <p:cNvSpPr/>
          <p:nvPr/>
        </p:nvSpPr>
        <p:spPr>
          <a:xfrm rot="2724549">
            <a:off x="3858238" y="2293594"/>
            <a:ext cx="553299" cy="1313627"/>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2ED4136D-2047-47F6-9AFB-93C33E8A95B4}"/>
              </a:ext>
            </a:extLst>
          </p:cNvPr>
          <p:cNvSpPr/>
          <p:nvPr/>
        </p:nvSpPr>
        <p:spPr>
          <a:xfrm rot="18750309">
            <a:off x="6722211" y="2305703"/>
            <a:ext cx="553299" cy="1350343"/>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011CA9DC-4D8C-4911-817B-A8945749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2" y="3518862"/>
            <a:ext cx="4900097" cy="27563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0B4EBB8-D52E-466F-BF87-CDAC82973D91}"/>
              </a:ext>
            </a:extLst>
          </p:cNvPr>
          <p:cNvSpPr txBox="1"/>
          <p:nvPr/>
        </p:nvSpPr>
        <p:spPr>
          <a:xfrm>
            <a:off x="1734950" y="6446242"/>
            <a:ext cx="1737976" cy="400110"/>
          </a:xfrm>
          <a:prstGeom prst="rect">
            <a:avLst/>
          </a:prstGeom>
          <a:noFill/>
        </p:spPr>
        <p:txBody>
          <a:bodyPr wrap="none" rtlCol="0">
            <a:spAutoFit/>
          </a:bodyPr>
          <a:lstStyle/>
          <a:p>
            <a:r>
              <a:rPr lang="en-US" sz="2000" b="1" dirty="0"/>
              <a:t>Smartphones</a:t>
            </a:r>
            <a:endParaRPr lang="en-US" b="1" dirty="0"/>
          </a:p>
        </p:txBody>
      </p:sp>
      <p:pic>
        <p:nvPicPr>
          <p:cNvPr id="2052" name="Picture 4" descr="Related image">
            <a:extLst>
              <a:ext uri="{FF2B5EF4-FFF2-40B4-BE49-F238E27FC236}">
                <a16:creationId xmlns:a16="http://schemas.microsoft.com/office/drawing/2014/main" id="{370DFADE-4088-4A47-BE68-9FB174F7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63" y="3563899"/>
            <a:ext cx="4963518" cy="279197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CA185E9-9645-4864-BD94-1737E0DB9993}"/>
              </a:ext>
            </a:extLst>
          </p:cNvPr>
          <p:cNvSpPr txBox="1"/>
          <p:nvPr/>
        </p:nvSpPr>
        <p:spPr>
          <a:xfrm>
            <a:off x="7797229" y="6426575"/>
            <a:ext cx="2646878" cy="400110"/>
          </a:xfrm>
          <a:prstGeom prst="rect">
            <a:avLst/>
          </a:prstGeom>
          <a:solidFill>
            <a:schemeClr val="bg1"/>
          </a:solidFill>
        </p:spPr>
        <p:txBody>
          <a:bodyPr wrap="none" rtlCol="0">
            <a:spAutoFit/>
          </a:bodyPr>
          <a:lstStyle/>
          <a:p>
            <a:r>
              <a:rPr lang="en-US" sz="2000" b="1" dirty="0"/>
              <a:t>Smart Home Devices</a:t>
            </a:r>
            <a:endParaRPr lang="en-US" b="1" dirty="0"/>
          </a:p>
        </p:txBody>
      </p:sp>
    </p:spTree>
    <p:extLst>
      <p:ext uri="{BB962C8B-B14F-4D97-AF65-F5344CB8AC3E}">
        <p14:creationId xmlns:p14="http://schemas.microsoft.com/office/powerpoint/2010/main" val="25051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5051F2-5089-4177-A4C1-DA3CDC2C8724}"/>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BBD76BF0-7AB4-4D4A-9B95-A5229BB42574}"/>
              </a:ext>
            </a:extLst>
          </p:cNvPr>
          <p:cNvSpPr>
            <a:spLocks noGrp="1"/>
          </p:cNvSpPr>
          <p:nvPr>
            <p:ph type="sldNum" sz="quarter" idx="12"/>
          </p:nvPr>
        </p:nvSpPr>
        <p:spPr/>
        <p:txBody>
          <a:bodyPr/>
          <a:lstStyle/>
          <a:p>
            <a:fld id="{12633BAD-9368-460B-83A5-8FA1CBAFC089}" type="slidenum">
              <a:rPr lang="zh-CN" altLang="en-US" smtClean="0"/>
              <a:t>50</a:t>
            </a:fld>
            <a:endParaRPr lang="zh-CN" altLang="en-US"/>
          </a:p>
        </p:txBody>
      </p:sp>
      <p:sp>
        <p:nvSpPr>
          <p:cNvPr id="4" name="标题 3">
            <a:extLst>
              <a:ext uri="{FF2B5EF4-FFF2-40B4-BE49-F238E27FC236}">
                <a16:creationId xmlns:a16="http://schemas.microsoft.com/office/drawing/2014/main" id="{6FFEE5E5-3413-4BB8-9CA9-2E073296FFCC}"/>
              </a:ext>
            </a:extLst>
          </p:cNvPr>
          <p:cNvSpPr>
            <a:spLocks noGrp="1"/>
          </p:cNvSpPr>
          <p:nvPr>
            <p:ph type="title"/>
          </p:nvPr>
        </p:nvSpPr>
        <p:spPr/>
        <p:txBody>
          <a:bodyPr/>
          <a:lstStyle/>
          <a:p>
            <a:r>
              <a:rPr lang="en-US" dirty="0"/>
              <a:t>Experiment Setup</a:t>
            </a:r>
          </a:p>
        </p:txBody>
      </p:sp>
      <p:pic>
        <p:nvPicPr>
          <p:cNvPr id="4098" name="Picture 2" descr="Related image">
            <a:extLst>
              <a:ext uri="{FF2B5EF4-FFF2-40B4-BE49-F238E27FC236}">
                <a16:creationId xmlns:a16="http://schemas.microsoft.com/office/drawing/2014/main" id="{6DAA9BB2-3F89-4018-980F-6CD3630DF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27" y="1174740"/>
            <a:ext cx="2510941" cy="345234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E11348E-4EE4-4B13-BE89-2B16889365E3}"/>
              </a:ext>
            </a:extLst>
          </p:cNvPr>
          <p:cNvSpPr txBox="1"/>
          <p:nvPr/>
        </p:nvSpPr>
        <p:spPr>
          <a:xfrm>
            <a:off x="411389" y="4669279"/>
            <a:ext cx="2356735" cy="646331"/>
          </a:xfrm>
          <a:prstGeom prst="rect">
            <a:avLst/>
          </a:prstGeom>
          <a:noFill/>
        </p:spPr>
        <p:txBody>
          <a:bodyPr wrap="none" rtlCol="0">
            <a:spAutoFit/>
          </a:bodyPr>
          <a:lstStyle/>
          <a:p>
            <a:pPr algn="ctr"/>
            <a:r>
              <a:rPr lang="en-US" dirty="0"/>
              <a:t>Huawei Honor 8 Lite</a:t>
            </a:r>
          </a:p>
          <a:p>
            <a:pPr algn="ctr"/>
            <a:r>
              <a:rPr lang="en-US" dirty="0"/>
              <a:t>Android 7.0</a:t>
            </a:r>
          </a:p>
        </p:txBody>
      </p:sp>
      <p:pic>
        <p:nvPicPr>
          <p:cNvPr id="4100" name="Picture 4" descr="Image result for Nexus 7">
            <a:extLst>
              <a:ext uri="{FF2B5EF4-FFF2-40B4-BE49-F238E27FC236}">
                <a16:creationId xmlns:a16="http://schemas.microsoft.com/office/drawing/2014/main" id="{F6153D48-8136-4918-B42F-7D636A655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28" y="992667"/>
            <a:ext cx="2448520" cy="391137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EB30E74-DF26-4762-B285-D454FD3D1FE2}"/>
              </a:ext>
            </a:extLst>
          </p:cNvPr>
          <p:cNvSpPr txBox="1"/>
          <p:nvPr/>
        </p:nvSpPr>
        <p:spPr>
          <a:xfrm>
            <a:off x="3536532" y="4904041"/>
            <a:ext cx="1810111" cy="646331"/>
          </a:xfrm>
          <a:prstGeom prst="rect">
            <a:avLst/>
          </a:prstGeom>
          <a:noFill/>
        </p:spPr>
        <p:txBody>
          <a:bodyPr wrap="none" rtlCol="0">
            <a:spAutoFit/>
          </a:bodyPr>
          <a:lstStyle/>
          <a:p>
            <a:pPr algn="ctr"/>
            <a:r>
              <a:rPr lang="en-US" dirty="0"/>
              <a:t>Google Nexus 7</a:t>
            </a:r>
          </a:p>
          <a:p>
            <a:pPr algn="ctr"/>
            <a:r>
              <a:rPr lang="en-US" dirty="0"/>
              <a:t>Android 6.0.1</a:t>
            </a:r>
          </a:p>
        </p:txBody>
      </p:sp>
      <p:pic>
        <p:nvPicPr>
          <p:cNvPr id="7" name="图片 6">
            <a:extLst>
              <a:ext uri="{FF2B5EF4-FFF2-40B4-BE49-F238E27FC236}">
                <a16:creationId xmlns:a16="http://schemas.microsoft.com/office/drawing/2014/main" id="{AEC39DDD-80FC-4DB9-909E-6945BA6EFCE9}"/>
              </a:ext>
            </a:extLst>
          </p:cNvPr>
          <p:cNvPicPr>
            <a:picLocks noChangeAspect="1"/>
          </p:cNvPicPr>
          <p:nvPr/>
        </p:nvPicPr>
        <p:blipFill>
          <a:blip r:embed="rId4"/>
          <a:stretch>
            <a:fillRect/>
          </a:stretch>
        </p:blipFill>
        <p:spPr>
          <a:xfrm>
            <a:off x="5999708" y="1855166"/>
            <a:ext cx="1298339" cy="2481147"/>
          </a:xfrm>
          <a:prstGeom prst="rect">
            <a:avLst/>
          </a:prstGeom>
        </p:spPr>
      </p:pic>
      <p:sp>
        <p:nvSpPr>
          <p:cNvPr id="11" name="文本框 10">
            <a:extLst>
              <a:ext uri="{FF2B5EF4-FFF2-40B4-BE49-F238E27FC236}">
                <a16:creationId xmlns:a16="http://schemas.microsoft.com/office/drawing/2014/main" id="{63E21C1A-0712-4AE2-BD44-4F75B1CEF74D}"/>
              </a:ext>
            </a:extLst>
          </p:cNvPr>
          <p:cNvSpPr txBox="1"/>
          <p:nvPr/>
        </p:nvSpPr>
        <p:spPr>
          <a:xfrm>
            <a:off x="5985052" y="4580875"/>
            <a:ext cx="1412566" cy="646331"/>
          </a:xfrm>
          <a:prstGeom prst="rect">
            <a:avLst/>
          </a:prstGeom>
          <a:noFill/>
        </p:spPr>
        <p:txBody>
          <a:bodyPr wrap="none" rtlCol="0">
            <a:spAutoFit/>
          </a:bodyPr>
          <a:lstStyle/>
          <a:p>
            <a:pPr algn="ctr"/>
            <a:r>
              <a:rPr lang="en-US" dirty="0"/>
              <a:t>Blu R1 HD</a:t>
            </a:r>
          </a:p>
          <a:p>
            <a:pPr algn="ctr"/>
            <a:r>
              <a:rPr lang="en-US" dirty="0"/>
              <a:t>Android 6.0</a:t>
            </a:r>
          </a:p>
        </p:txBody>
      </p:sp>
      <p:pic>
        <p:nvPicPr>
          <p:cNvPr id="4102" name="Picture 6" descr="Image result for HTC One Sense 6">
            <a:extLst>
              <a:ext uri="{FF2B5EF4-FFF2-40B4-BE49-F238E27FC236}">
                <a16:creationId xmlns:a16="http://schemas.microsoft.com/office/drawing/2014/main" id="{AE7FBA78-7328-4A2A-A427-DBCBE1B5F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061" y="1855166"/>
            <a:ext cx="1772411" cy="248114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049976A-F4E2-4295-88FD-5A84A7317D18}"/>
              </a:ext>
            </a:extLst>
          </p:cNvPr>
          <p:cNvSpPr txBox="1"/>
          <p:nvPr/>
        </p:nvSpPr>
        <p:spPr>
          <a:xfrm>
            <a:off x="7486259" y="4556968"/>
            <a:ext cx="1972015" cy="646331"/>
          </a:xfrm>
          <a:prstGeom prst="rect">
            <a:avLst/>
          </a:prstGeom>
          <a:noFill/>
        </p:spPr>
        <p:txBody>
          <a:bodyPr wrap="none" rtlCol="0">
            <a:spAutoFit/>
          </a:bodyPr>
          <a:lstStyle/>
          <a:p>
            <a:pPr algn="ctr"/>
            <a:r>
              <a:rPr lang="en-US" dirty="0"/>
              <a:t>HTC One Sense 6</a:t>
            </a:r>
          </a:p>
          <a:p>
            <a:pPr algn="ctr"/>
            <a:r>
              <a:rPr lang="en-US" dirty="0"/>
              <a:t>Android 5.0.2</a:t>
            </a:r>
          </a:p>
        </p:txBody>
      </p:sp>
      <p:pic>
        <p:nvPicPr>
          <p:cNvPr id="8" name="图片 7">
            <a:extLst>
              <a:ext uri="{FF2B5EF4-FFF2-40B4-BE49-F238E27FC236}">
                <a16:creationId xmlns:a16="http://schemas.microsoft.com/office/drawing/2014/main" id="{D98B7255-8CCD-4B78-8801-B7EED82E811B}"/>
              </a:ext>
            </a:extLst>
          </p:cNvPr>
          <p:cNvPicPr>
            <a:picLocks noChangeAspect="1"/>
          </p:cNvPicPr>
          <p:nvPr/>
        </p:nvPicPr>
        <p:blipFill>
          <a:blip r:embed="rId6"/>
          <a:stretch>
            <a:fillRect/>
          </a:stretch>
        </p:blipFill>
        <p:spPr>
          <a:xfrm>
            <a:off x="9971588" y="1684786"/>
            <a:ext cx="1481563" cy="2651527"/>
          </a:xfrm>
          <a:prstGeom prst="rect">
            <a:avLst/>
          </a:prstGeom>
        </p:spPr>
      </p:pic>
      <p:sp>
        <p:nvSpPr>
          <p:cNvPr id="16" name="文本框 15">
            <a:extLst>
              <a:ext uri="{FF2B5EF4-FFF2-40B4-BE49-F238E27FC236}">
                <a16:creationId xmlns:a16="http://schemas.microsoft.com/office/drawing/2014/main" id="{89C9B407-CC01-43B0-9A82-886770B99009}"/>
              </a:ext>
            </a:extLst>
          </p:cNvPr>
          <p:cNvSpPr txBox="1"/>
          <p:nvPr/>
        </p:nvSpPr>
        <p:spPr>
          <a:xfrm>
            <a:off x="9612550" y="4526883"/>
            <a:ext cx="2199640" cy="646331"/>
          </a:xfrm>
          <a:prstGeom prst="rect">
            <a:avLst/>
          </a:prstGeom>
          <a:noFill/>
        </p:spPr>
        <p:txBody>
          <a:bodyPr wrap="none" rtlCol="0">
            <a:spAutoFit/>
          </a:bodyPr>
          <a:lstStyle/>
          <a:p>
            <a:pPr algn="ctr"/>
            <a:r>
              <a:rPr lang="en-US" dirty="0"/>
              <a:t>Samsung Galaxy S4</a:t>
            </a:r>
          </a:p>
          <a:p>
            <a:pPr algn="ctr"/>
            <a:r>
              <a:rPr lang="en-US" dirty="0"/>
              <a:t>Android 4.2.2</a:t>
            </a:r>
          </a:p>
        </p:txBody>
      </p:sp>
    </p:spTree>
    <p:extLst>
      <p:ext uri="{BB962C8B-B14F-4D97-AF65-F5344CB8AC3E}">
        <p14:creationId xmlns:p14="http://schemas.microsoft.com/office/powerpoint/2010/main" val="166954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51</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Inference of SN Events</a:t>
            </a:r>
          </a:p>
        </p:txBody>
      </p:sp>
      <p:pic>
        <p:nvPicPr>
          <p:cNvPr id="6" name="内容占位符 5">
            <a:extLst>
              <a:ext uri="{FF2B5EF4-FFF2-40B4-BE49-F238E27FC236}">
                <a16:creationId xmlns:a16="http://schemas.microsoft.com/office/drawing/2014/main" id="{E14B7D71-B005-414B-9AD8-B716AAB31E91}"/>
              </a:ext>
            </a:extLst>
          </p:cNvPr>
          <p:cNvPicPr>
            <a:picLocks noGrp="1" noChangeAspect="1"/>
          </p:cNvPicPr>
          <p:nvPr>
            <p:ph sz="quarter" idx="13"/>
          </p:nvPr>
        </p:nvPicPr>
        <p:blipFill>
          <a:blip r:embed="rId2"/>
          <a:stretch>
            <a:fillRect/>
          </a:stretch>
        </p:blipFill>
        <p:spPr>
          <a:xfrm>
            <a:off x="1301670" y="1015732"/>
            <a:ext cx="9410700" cy="3352800"/>
          </a:xfrm>
          <a:prstGeom prst="rect">
            <a:avLst/>
          </a:prstGeom>
        </p:spPr>
      </p:pic>
      <p:pic>
        <p:nvPicPr>
          <p:cNvPr id="7" name="图片 6">
            <a:extLst>
              <a:ext uri="{FF2B5EF4-FFF2-40B4-BE49-F238E27FC236}">
                <a16:creationId xmlns:a16="http://schemas.microsoft.com/office/drawing/2014/main" id="{E69E7FE7-DE67-4267-A659-3E7FABB4AAF5}"/>
              </a:ext>
            </a:extLst>
          </p:cNvPr>
          <p:cNvPicPr>
            <a:picLocks noChangeAspect="1"/>
          </p:cNvPicPr>
          <p:nvPr/>
        </p:nvPicPr>
        <p:blipFill>
          <a:blip r:embed="rId3"/>
          <a:stretch>
            <a:fillRect/>
          </a:stretch>
        </p:blipFill>
        <p:spPr>
          <a:xfrm>
            <a:off x="3421942" y="4482452"/>
            <a:ext cx="5876925" cy="2314575"/>
          </a:xfrm>
          <a:prstGeom prst="rect">
            <a:avLst/>
          </a:prstGeom>
        </p:spPr>
      </p:pic>
    </p:spTree>
    <p:extLst>
      <p:ext uri="{BB962C8B-B14F-4D97-AF65-F5344CB8AC3E}">
        <p14:creationId xmlns:p14="http://schemas.microsoft.com/office/powerpoint/2010/main" val="3283527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52</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Identity Correlation</a:t>
            </a:r>
          </a:p>
        </p:txBody>
      </p:sp>
      <p:pic>
        <p:nvPicPr>
          <p:cNvPr id="9" name="图片 8">
            <a:extLst>
              <a:ext uri="{FF2B5EF4-FFF2-40B4-BE49-F238E27FC236}">
                <a16:creationId xmlns:a16="http://schemas.microsoft.com/office/drawing/2014/main" id="{7EF7DFD9-38FA-4411-BE74-236CF9C61ED2}"/>
              </a:ext>
            </a:extLst>
          </p:cNvPr>
          <p:cNvPicPr>
            <a:picLocks noChangeAspect="1"/>
          </p:cNvPicPr>
          <p:nvPr/>
        </p:nvPicPr>
        <p:blipFill>
          <a:blip r:embed="rId3"/>
          <a:stretch>
            <a:fillRect/>
          </a:stretch>
        </p:blipFill>
        <p:spPr>
          <a:xfrm>
            <a:off x="0" y="826511"/>
            <a:ext cx="12192000" cy="2852303"/>
          </a:xfrm>
          <a:prstGeom prst="rect">
            <a:avLst/>
          </a:prstGeom>
        </p:spPr>
      </p:pic>
      <p:pic>
        <p:nvPicPr>
          <p:cNvPr id="10" name="图片 9">
            <a:extLst>
              <a:ext uri="{FF2B5EF4-FFF2-40B4-BE49-F238E27FC236}">
                <a16:creationId xmlns:a16="http://schemas.microsoft.com/office/drawing/2014/main" id="{940949D3-98E6-49F3-B625-3BD935FEA1A2}"/>
              </a:ext>
            </a:extLst>
          </p:cNvPr>
          <p:cNvPicPr>
            <a:picLocks noChangeAspect="1"/>
          </p:cNvPicPr>
          <p:nvPr/>
        </p:nvPicPr>
        <p:blipFill>
          <a:blip r:embed="rId4"/>
          <a:stretch>
            <a:fillRect/>
          </a:stretch>
        </p:blipFill>
        <p:spPr>
          <a:xfrm>
            <a:off x="3890733" y="3810042"/>
            <a:ext cx="4829175" cy="2490632"/>
          </a:xfrm>
          <a:prstGeom prst="rect">
            <a:avLst/>
          </a:prstGeom>
        </p:spPr>
      </p:pic>
    </p:spTree>
    <p:extLst>
      <p:ext uri="{BB962C8B-B14F-4D97-AF65-F5344CB8AC3E}">
        <p14:creationId xmlns:p14="http://schemas.microsoft.com/office/powerpoint/2010/main" val="58511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5B97A1-7EC4-4434-8D41-55C6CAB45125}"/>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0A758102-87B6-4379-B819-96789E7B822A}"/>
              </a:ext>
            </a:extLst>
          </p:cNvPr>
          <p:cNvSpPr>
            <a:spLocks noGrp="1"/>
          </p:cNvSpPr>
          <p:nvPr>
            <p:ph type="sldNum" sz="quarter" idx="12"/>
          </p:nvPr>
        </p:nvSpPr>
        <p:spPr/>
        <p:txBody>
          <a:bodyPr/>
          <a:lstStyle/>
          <a:p>
            <a:fld id="{12633BAD-9368-460B-83A5-8FA1CBAFC089}" type="slidenum">
              <a:rPr lang="zh-CN" altLang="en-US" smtClean="0"/>
              <a:t>53</a:t>
            </a:fld>
            <a:endParaRPr lang="zh-CN" altLang="en-US"/>
          </a:p>
        </p:txBody>
      </p:sp>
      <p:sp>
        <p:nvSpPr>
          <p:cNvPr id="4" name="标题 3">
            <a:extLst>
              <a:ext uri="{FF2B5EF4-FFF2-40B4-BE49-F238E27FC236}">
                <a16:creationId xmlns:a16="http://schemas.microsoft.com/office/drawing/2014/main" id="{92A3A93C-0439-4688-878D-F77CDA390C8A}"/>
              </a:ext>
            </a:extLst>
          </p:cNvPr>
          <p:cNvSpPr>
            <a:spLocks noGrp="1"/>
          </p:cNvSpPr>
          <p:nvPr>
            <p:ph type="title"/>
          </p:nvPr>
        </p:nvSpPr>
        <p:spPr/>
        <p:txBody>
          <a:bodyPr/>
          <a:lstStyle/>
          <a:p>
            <a:r>
              <a:rPr lang="en-US" dirty="0"/>
              <a:t>SN-SN Performance: </a:t>
            </a:r>
          </a:p>
        </p:txBody>
      </p:sp>
      <p:pic>
        <p:nvPicPr>
          <p:cNvPr id="13" name="内容占位符 12">
            <a:extLst>
              <a:ext uri="{FF2B5EF4-FFF2-40B4-BE49-F238E27FC236}">
                <a16:creationId xmlns:a16="http://schemas.microsoft.com/office/drawing/2014/main" id="{8A163C99-989E-4764-8EAF-C6041B6D9F34}"/>
              </a:ext>
            </a:extLst>
          </p:cNvPr>
          <p:cNvPicPr>
            <a:picLocks noGrp="1" noChangeAspect="1"/>
          </p:cNvPicPr>
          <p:nvPr>
            <p:ph sz="quarter" idx="13"/>
          </p:nvPr>
        </p:nvPicPr>
        <p:blipFill>
          <a:blip r:embed="rId3"/>
          <a:stretch>
            <a:fillRect/>
          </a:stretch>
        </p:blipFill>
        <p:spPr>
          <a:xfrm>
            <a:off x="1526892" y="944563"/>
            <a:ext cx="9138216" cy="5140247"/>
          </a:xfrm>
        </p:spPr>
      </p:pic>
      <p:sp>
        <p:nvSpPr>
          <p:cNvPr id="14" name="文本框 13">
            <a:extLst>
              <a:ext uri="{FF2B5EF4-FFF2-40B4-BE49-F238E27FC236}">
                <a16:creationId xmlns:a16="http://schemas.microsoft.com/office/drawing/2014/main" id="{BC3CBA26-DC4F-4B85-BCB3-9C3BCAA85458}"/>
              </a:ext>
            </a:extLst>
          </p:cNvPr>
          <p:cNvSpPr txBox="1"/>
          <p:nvPr/>
        </p:nvSpPr>
        <p:spPr>
          <a:xfrm>
            <a:off x="2236423" y="6084810"/>
            <a:ext cx="8108310" cy="646331"/>
          </a:xfrm>
          <a:prstGeom prst="rect">
            <a:avLst/>
          </a:prstGeom>
          <a:noFill/>
        </p:spPr>
        <p:txBody>
          <a:bodyPr wrap="none" rtlCol="0">
            <a:spAutoFit/>
          </a:bodyPr>
          <a:lstStyle/>
          <a:p>
            <a:r>
              <a:rPr lang="en-US" dirty="0"/>
              <a:t>SN-SN Correlation for the 5</a:t>
            </a:r>
            <a:r>
              <a:rPr lang="en-US" baseline="30000" dirty="0"/>
              <a:t>th</a:t>
            </a:r>
            <a:r>
              <a:rPr lang="en-US" dirty="0"/>
              <a:t> participant, performed with Twitter and Flickr.</a:t>
            </a:r>
          </a:p>
          <a:p>
            <a:r>
              <a:rPr lang="en-US" dirty="0"/>
              <a:t>Totally 1,112,188 entries (2,198 × 506)</a:t>
            </a:r>
          </a:p>
        </p:txBody>
      </p:sp>
      <p:sp>
        <p:nvSpPr>
          <p:cNvPr id="15" name="椭圆 14">
            <a:extLst>
              <a:ext uri="{FF2B5EF4-FFF2-40B4-BE49-F238E27FC236}">
                <a16:creationId xmlns:a16="http://schemas.microsoft.com/office/drawing/2014/main" id="{519C2C8B-0E59-45AA-89A5-43712736ED50}"/>
              </a:ext>
            </a:extLst>
          </p:cNvPr>
          <p:cNvSpPr/>
          <p:nvPr/>
        </p:nvSpPr>
        <p:spPr>
          <a:xfrm>
            <a:off x="8538072" y="4560983"/>
            <a:ext cx="292246" cy="6610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804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12/11/2018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54</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378966" y="4305455"/>
            <a:ext cx="189186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Attacking</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OS</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793077" y="4252705"/>
            <a:ext cx="3567003"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Side Channels</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436986" y="4252705"/>
            <a:ext cx="248978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Conclusion and</a:t>
            </a:r>
          </a:p>
          <a:p>
            <a:pPr algn="ctr"/>
            <a:r>
              <a:rPr lang="en-US" altLang="zh-CN" sz="2400" b="1" dirty="0">
                <a:solidFill>
                  <a:srgbClr val="0A2E4A"/>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25801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65160C6-6477-4D08-84AC-978A213DAB70}"/>
              </a:ext>
            </a:extLst>
          </p:cNvPr>
          <p:cNvSpPr>
            <a:spLocks noGrp="1"/>
          </p:cNvSpPr>
          <p:nvPr>
            <p:ph type="sldNum" sz="quarter" idx="12"/>
          </p:nvPr>
        </p:nvSpPr>
        <p:spPr/>
        <p:txBody>
          <a:bodyPr/>
          <a:lstStyle/>
          <a:p>
            <a:fld id="{12633BAD-9368-460B-83A5-8FA1CBAFC089}" type="slidenum">
              <a:rPr lang="zh-CN" altLang="en-US" smtClean="0"/>
              <a:t>55</a:t>
            </a:fld>
            <a:endParaRPr lang="zh-CN" altLang="en-US"/>
          </a:p>
        </p:txBody>
      </p:sp>
      <p:sp>
        <p:nvSpPr>
          <p:cNvPr id="4" name="标题 3">
            <a:extLst>
              <a:ext uri="{FF2B5EF4-FFF2-40B4-BE49-F238E27FC236}">
                <a16:creationId xmlns:a16="http://schemas.microsoft.com/office/drawing/2014/main" id="{EA53A926-E3EB-4A26-8405-E101ACBE29DB}"/>
              </a:ext>
            </a:extLst>
          </p:cNvPr>
          <p:cNvSpPr>
            <a:spLocks noGrp="1"/>
          </p:cNvSpPr>
          <p:nvPr>
            <p:ph type="title"/>
          </p:nvPr>
        </p:nvSpPr>
        <p:spPr/>
        <p:txBody>
          <a:bodyPr/>
          <a:lstStyle/>
          <a:p>
            <a:r>
              <a:rPr lang="en-US" dirty="0"/>
              <a:t>Conclusion and Future Works</a:t>
            </a:r>
          </a:p>
        </p:txBody>
      </p:sp>
      <p:sp>
        <p:nvSpPr>
          <p:cNvPr id="5" name="内容占位符 4">
            <a:extLst>
              <a:ext uri="{FF2B5EF4-FFF2-40B4-BE49-F238E27FC236}">
                <a16:creationId xmlns:a16="http://schemas.microsoft.com/office/drawing/2014/main" id="{458F7DFF-9B59-4727-8B18-7BF28E410001}"/>
              </a:ext>
            </a:extLst>
          </p:cNvPr>
          <p:cNvSpPr>
            <a:spLocks noGrp="1"/>
          </p:cNvSpPr>
          <p:nvPr>
            <p:ph sz="quarter" idx="13"/>
          </p:nvPr>
        </p:nvSpPr>
        <p:spPr>
          <a:xfrm>
            <a:off x="212204" y="746954"/>
            <a:ext cx="11783026" cy="4987876"/>
          </a:xfrm>
        </p:spPr>
        <p:txBody>
          <a:bodyPr/>
          <a:lstStyle/>
          <a:p>
            <a:pPr marL="342900" indent="-342900">
              <a:buFont typeface="Arial" panose="020B0604020202020204" pitchFamily="34" charset="0"/>
              <a:buChar char="•"/>
            </a:pPr>
            <a:r>
              <a:rPr lang="en-US" dirty="0"/>
              <a:t>In this proposal, we mainly study the security and privacy issues of Android smartphones, from OS level and side-channel level</a:t>
            </a:r>
          </a:p>
          <a:p>
            <a:endParaRPr lang="en-US" dirty="0"/>
          </a:p>
          <a:p>
            <a:pPr marL="342900" indent="-342900">
              <a:buFont typeface="Arial" panose="020B0604020202020204" pitchFamily="34" charset="0"/>
              <a:buChar char="•"/>
            </a:pPr>
            <a:r>
              <a:rPr lang="en-US" dirty="0"/>
              <a:t>For OS level, we study the design flaw of Android Task Mechanism, which results in privilege leakage and information loss. Then we propose attacks and defense mechanisms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side-channel level, we explore the how side channels of Android can reveal a user’s social network identities.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Extend our research to explore the security and privacy of smart home devices and their corresponding systems.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Propose defense mechanisms to smart home systems.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139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E6C078-508B-41D5-9B32-D4385A811253}"/>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6926B647-7334-4306-800D-92E49B170B62}"/>
              </a:ext>
            </a:extLst>
          </p:cNvPr>
          <p:cNvSpPr>
            <a:spLocks noGrp="1"/>
          </p:cNvSpPr>
          <p:nvPr>
            <p:ph type="sldNum" sz="quarter" idx="12"/>
          </p:nvPr>
        </p:nvSpPr>
        <p:spPr/>
        <p:txBody>
          <a:bodyPr/>
          <a:lstStyle/>
          <a:p>
            <a:fld id="{12633BAD-9368-460B-83A5-8FA1CBAFC089}" type="slidenum">
              <a:rPr lang="zh-CN" altLang="en-US" smtClean="0"/>
              <a:t>56</a:t>
            </a:fld>
            <a:endParaRPr lang="zh-CN" altLang="en-US"/>
          </a:p>
        </p:txBody>
      </p:sp>
      <p:sp>
        <p:nvSpPr>
          <p:cNvPr id="4" name="标题 3">
            <a:extLst>
              <a:ext uri="{FF2B5EF4-FFF2-40B4-BE49-F238E27FC236}">
                <a16:creationId xmlns:a16="http://schemas.microsoft.com/office/drawing/2014/main" id="{3BAABB8B-29F4-449A-BAFF-714C66323EE4}"/>
              </a:ext>
            </a:extLst>
          </p:cNvPr>
          <p:cNvSpPr>
            <a:spLocks noGrp="1"/>
          </p:cNvSpPr>
          <p:nvPr>
            <p:ph type="title"/>
          </p:nvPr>
        </p:nvSpPr>
        <p:spPr/>
        <p:txBody>
          <a:bodyPr/>
          <a:lstStyle/>
          <a:p>
            <a:r>
              <a:rPr lang="en-US" dirty="0"/>
              <a:t>Preliminary Results of Future Works</a:t>
            </a:r>
          </a:p>
        </p:txBody>
      </p:sp>
      <p:sp>
        <p:nvSpPr>
          <p:cNvPr id="5" name="内容占位符 4">
            <a:extLst>
              <a:ext uri="{FF2B5EF4-FFF2-40B4-BE49-F238E27FC236}">
                <a16:creationId xmlns:a16="http://schemas.microsoft.com/office/drawing/2014/main" id="{27FC3F5E-F275-467C-9A61-3B86BD227A2C}"/>
              </a:ext>
            </a:extLst>
          </p:cNvPr>
          <p:cNvSpPr>
            <a:spLocks noGrp="1"/>
          </p:cNvSpPr>
          <p:nvPr>
            <p:ph sz="quarter" idx="13"/>
          </p:nvPr>
        </p:nvSpPr>
        <p:spPr>
          <a:xfrm>
            <a:off x="204487" y="944960"/>
            <a:ext cx="11783026" cy="5323637"/>
          </a:xfrm>
        </p:spPr>
        <p:txBody>
          <a:bodyPr/>
          <a:lstStyle/>
          <a:p>
            <a:pPr marL="342900" indent="-342900">
              <a:buFont typeface="Arial" panose="020B0604020202020204" pitchFamily="34" charset="0"/>
              <a:buChar char="•"/>
            </a:pPr>
            <a:r>
              <a:rPr lang="en-US" dirty="0"/>
              <a:t>Discover open-port problem and </a:t>
            </a:r>
            <a:r>
              <a:rPr lang="en-US" dirty="0" err="1"/>
              <a:t>overprivilege</a:t>
            </a:r>
            <a:r>
              <a:rPr lang="en-US" dirty="0"/>
              <a:t> problem in smart home systems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grpSp>
        <p:nvGrpSpPr>
          <p:cNvPr id="6" name="组合 5">
            <a:extLst>
              <a:ext uri="{FF2B5EF4-FFF2-40B4-BE49-F238E27FC236}">
                <a16:creationId xmlns:a16="http://schemas.microsoft.com/office/drawing/2014/main" id="{8D493716-4BCE-4820-87D0-6B6DB5C99340}"/>
              </a:ext>
            </a:extLst>
          </p:cNvPr>
          <p:cNvGrpSpPr/>
          <p:nvPr/>
        </p:nvGrpSpPr>
        <p:grpSpPr>
          <a:xfrm>
            <a:off x="1384314" y="1795753"/>
            <a:ext cx="10785637" cy="3481907"/>
            <a:chOff x="966884" y="1421399"/>
            <a:chExt cx="11203067" cy="3393549"/>
          </a:xfrm>
        </p:grpSpPr>
        <p:sp>
          <p:nvSpPr>
            <p:cNvPr id="7" name="矩形 6">
              <a:extLst>
                <a:ext uri="{FF2B5EF4-FFF2-40B4-BE49-F238E27FC236}">
                  <a16:creationId xmlns:a16="http://schemas.microsoft.com/office/drawing/2014/main" id="{CDCEA577-7F4B-4962-BAC2-D55D9760AEE3}"/>
                </a:ext>
              </a:extLst>
            </p:cNvPr>
            <p:cNvSpPr/>
            <p:nvPr/>
          </p:nvSpPr>
          <p:spPr>
            <a:xfrm>
              <a:off x="2235677" y="1933455"/>
              <a:ext cx="1908313" cy="273131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E3035C05-A4B4-48CC-A4C6-242B3E2A0E3E}"/>
                </a:ext>
              </a:extLst>
            </p:cNvPr>
            <p:cNvSpPr/>
            <p:nvPr/>
          </p:nvSpPr>
          <p:spPr>
            <a:xfrm>
              <a:off x="2112454" y="1421399"/>
              <a:ext cx="2154758" cy="33935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AFD96456-6CE9-496B-B7D0-563C775CCE99}"/>
                </a:ext>
              </a:extLst>
            </p:cNvPr>
            <p:cNvSpPr txBox="1"/>
            <p:nvPr/>
          </p:nvSpPr>
          <p:spPr>
            <a:xfrm>
              <a:off x="2051369" y="1471542"/>
              <a:ext cx="2217274" cy="369332"/>
            </a:xfrm>
            <a:prstGeom prst="rect">
              <a:avLst/>
            </a:prstGeom>
            <a:noFill/>
          </p:spPr>
          <p:txBody>
            <a:bodyPr wrap="none" rtlCol="0">
              <a:spAutoFit/>
            </a:bodyPr>
            <a:lstStyle/>
            <a:p>
              <a:r>
                <a:rPr lang="en-US" altLang="zh-CN" b="1" dirty="0"/>
                <a:t>Interposition Layer</a:t>
              </a:r>
              <a:endParaRPr lang="en-US" b="1" dirty="0"/>
            </a:p>
          </p:txBody>
        </p:sp>
        <p:pic>
          <p:nvPicPr>
            <p:cNvPr id="10" name="图片 9">
              <a:extLst>
                <a:ext uri="{FF2B5EF4-FFF2-40B4-BE49-F238E27FC236}">
                  <a16:creationId xmlns:a16="http://schemas.microsoft.com/office/drawing/2014/main" id="{CC022D0F-B1DE-4213-A88D-DD16F30BEDFB}"/>
                </a:ext>
              </a:extLst>
            </p:cNvPr>
            <p:cNvPicPr>
              <a:picLocks noChangeAspect="1"/>
            </p:cNvPicPr>
            <p:nvPr/>
          </p:nvPicPr>
          <p:blipFill>
            <a:blip r:embed="rId2"/>
            <a:stretch>
              <a:fillRect/>
            </a:stretch>
          </p:blipFill>
          <p:spPr>
            <a:xfrm>
              <a:off x="2661013" y="2351513"/>
              <a:ext cx="1057640" cy="565374"/>
            </a:xfrm>
            <a:prstGeom prst="rect">
              <a:avLst/>
            </a:prstGeom>
          </p:spPr>
        </p:pic>
        <p:pic>
          <p:nvPicPr>
            <p:cNvPr id="11" name="图片 10">
              <a:extLst>
                <a:ext uri="{FF2B5EF4-FFF2-40B4-BE49-F238E27FC236}">
                  <a16:creationId xmlns:a16="http://schemas.microsoft.com/office/drawing/2014/main" id="{3A04DCC2-2A21-41F5-9F84-8AB7B598E1F3}"/>
                </a:ext>
              </a:extLst>
            </p:cNvPr>
            <p:cNvPicPr>
              <a:picLocks noChangeAspect="1"/>
            </p:cNvPicPr>
            <p:nvPr/>
          </p:nvPicPr>
          <p:blipFill>
            <a:blip r:embed="rId3"/>
            <a:stretch>
              <a:fillRect/>
            </a:stretch>
          </p:blipFill>
          <p:spPr>
            <a:xfrm>
              <a:off x="2660265" y="3339548"/>
              <a:ext cx="1058388" cy="418019"/>
            </a:xfrm>
            <a:prstGeom prst="rect">
              <a:avLst/>
            </a:prstGeom>
          </p:spPr>
        </p:pic>
        <p:sp>
          <p:nvSpPr>
            <p:cNvPr id="12" name="矩形 11">
              <a:extLst>
                <a:ext uri="{FF2B5EF4-FFF2-40B4-BE49-F238E27FC236}">
                  <a16:creationId xmlns:a16="http://schemas.microsoft.com/office/drawing/2014/main" id="{394E11CD-5111-4FB5-98FF-B96204385F36}"/>
                </a:ext>
              </a:extLst>
            </p:cNvPr>
            <p:cNvSpPr/>
            <p:nvPr/>
          </p:nvSpPr>
          <p:spPr>
            <a:xfrm>
              <a:off x="2340651" y="4098095"/>
              <a:ext cx="1707198" cy="4694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E450B8E1-7BC7-492A-8644-DDCC30C848ED}"/>
                </a:ext>
              </a:extLst>
            </p:cNvPr>
            <p:cNvSpPr txBox="1"/>
            <p:nvPr/>
          </p:nvSpPr>
          <p:spPr>
            <a:xfrm>
              <a:off x="2177127" y="4164256"/>
              <a:ext cx="2075652" cy="369332"/>
            </a:xfrm>
            <a:prstGeom prst="rect">
              <a:avLst/>
            </a:prstGeom>
            <a:noFill/>
          </p:spPr>
          <p:txBody>
            <a:bodyPr wrap="square" rtlCol="0">
              <a:spAutoFit/>
            </a:bodyPr>
            <a:lstStyle/>
            <a:p>
              <a:pPr algn="ctr"/>
              <a:r>
                <a:rPr lang="en-US" altLang="zh-CN" b="1" dirty="0">
                  <a:solidFill>
                    <a:schemeClr val="accent5"/>
                  </a:solidFill>
                </a:rPr>
                <a:t>Hooking Core</a:t>
              </a:r>
              <a:endParaRPr lang="en-US" b="1" dirty="0">
                <a:solidFill>
                  <a:schemeClr val="accent5"/>
                </a:solidFill>
              </a:endParaRPr>
            </a:p>
          </p:txBody>
        </p:sp>
        <p:grpSp>
          <p:nvGrpSpPr>
            <p:cNvPr id="14" name="组合 13">
              <a:extLst>
                <a:ext uri="{FF2B5EF4-FFF2-40B4-BE49-F238E27FC236}">
                  <a16:creationId xmlns:a16="http://schemas.microsoft.com/office/drawing/2014/main" id="{116D037A-4BAE-4809-AB46-98E442E7258F}"/>
                </a:ext>
              </a:extLst>
            </p:cNvPr>
            <p:cNvGrpSpPr/>
            <p:nvPr/>
          </p:nvGrpSpPr>
          <p:grpSpPr>
            <a:xfrm>
              <a:off x="966884" y="2082440"/>
              <a:ext cx="1144288" cy="1225556"/>
              <a:chOff x="1832682" y="1824111"/>
              <a:chExt cx="1144288" cy="1225556"/>
            </a:xfrm>
          </p:grpSpPr>
          <p:cxnSp>
            <p:nvCxnSpPr>
              <p:cNvPr id="65" name="直接箭头连接符 64">
                <a:extLst>
                  <a:ext uri="{FF2B5EF4-FFF2-40B4-BE49-F238E27FC236}">
                    <a16:creationId xmlns:a16="http://schemas.microsoft.com/office/drawing/2014/main" id="{0D69129D-8086-4C06-9B24-563686B02183}"/>
                  </a:ext>
                </a:extLst>
              </p:cNvPr>
              <p:cNvCxnSpPr/>
              <p:nvPr/>
            </p:nvCxnSpPr>
            <p:spPr>
              <a:xfrm>
                <a:off x="1859722" y="2096552"/>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FE6535A9-9C2D-447E-9416-C5AFDB00F27C}"/>
                      </a:ext>
                    </a:extLst>
                  </p:cNvPr>
                  <p:cNvSpPr txBox="1"/>
                  <p:nvPr/>
                </p:nvSpPr>
                <p:spPr>
                  <a:xfrm>
                    <a:off x="1838146" y="1824111"/>
                    <a:ext cx="109523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1</m:t>
                              </m:r>
                            </m:sub>
                          </m:sSub>
                        </m:oMath>
                      </m:oMathPara>
                    </a14:m>
                    <a:endParaRPr lang="en-US" sz="1400" dirty="0"/>
                  </a:p>
                </p:txBody>
              </p:sp>
            </mc:Choice>
            <mc:Fallback xmlns="">
              <p:sp>
                <p:nvSpPr>
                  <p:cNvPr id="23" name="文本框 22">
                    <a:extLst>
                      <a:ext uri="{FF2B5EF4-FFF2-40B4-BE49-F238E27FC236}">
                        <a16:creationId xmlns:a16="http://schemas.microsoft.com/office/drawing/2014/main" id="{662494E0-6B58-4846-BEFA-7116547CAC55}"/>
                      </a:ext>
                    </a:extLst>
                  </p:cNvPr>
                  <p:cNvSpPr txBox="1">
                    <a:spLocks noRot="1" noChangeAspect="1" noMove="1" noResize="1" noEditPoints="1" noAdjustHandles="1" noChangeArrowheads="1" noChangeShapeType="1" noTextEdit="1"/>
                  </p:cNvSpPr>
                  <p:nvPr/>
                </p:nvSpPr>
                <p:spPr>
                  <a:xfrm>
                    <a:off x="1838146" y="1824111"/>
                    <a:ext cx="1095235" cy="307777"/>
                  </a:xfrm>
                  <a:prstGeom prst="rect">
                    <a:avLst/>
                  </a:prstGeom>
                  <a:blipFill>
                    <a:blip r:embed="rId6"/>
                    <a:stretch>
                      <a:fillRect/>
                    </a:stretch>
                  </a:blipFill>
                </p:spPr>
                <p:txBody>
                  <a:bodyPr/>
                  <a:lstStyle/>
                  <a:p>
                    <a:r>
                      <a:rPr lang="en-US">
                        <a:noFill/>
                      </a:rPr>
                      <a:t> </a:t>
                    </a:r>
                  </a:p>
                </p:txBody>
              </p:sp>
            </mc:Fallback>
          </mc:AlternateContent>
          <p:cxnSp>
            <p:nvCxnSpPr>
              <p:cNvPr id="67" name="直接箭头连接符 66">
                <a:extLst>
                  <a:ext uri="{FF2B5EF4-FFF2-40B4-BE49-F238E27FC236}">
                    <a16:creationId xmlns:a16="http://schemas.microsoft.com/office/drawing/2014/main" id="{65851067-C969-4543-988A-8EDD66DE1044}"/>
                  </a:ext>
                </a:extLst>
              </p:cNvPr>
              <p:cNvCxnSpPr/>
              <p:nvPr/>
            </p:nvCxnSpPr>
            <p:spPr>
              <a:xfrm>
                <a:off x="1859722" y="2521393"/>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D4100BA3-0A10-4ABC-9D50-845E32D069FA}"/>
                  </a:ext>
                </a:extLst>
              </p:cNvPr>
              <p:cNvSpPr txBox="1"/>
              <p:nvPr/>
            </p:nvSpPr>
            <p:spPr>
              <a:xfrm>
                <a:off x="2250112" y="2556729"/>
                <a:ext cx="461665" cy="323165"/>
              </a:xfrm>
              <a:prstGeom prst="rect">
                <a:avLst/>
              </a:prstGeom>
              <a:noFill/>
            </p:spPr>
            <p:txBody>
              <a:bodyPr vert="eaVert" wrap="square" rtlCol="0">
                <a:spAutoFit/>
              </a:bodyPr>
              <a:lstStyle/>
              <a:p>
                <a:pPr algn="ctr"/>
                <a:r>
                  <a:rPr lang="en-US" dirty="0"/>
                  <a:t>…</a:t>
                </a:r>
              </a:p>
            </p:txBody>
          </p:sp>
          <p:cxnSp>
            <p:nvCxnSpPr>
              <p:cNvPr id="69" name="直接箭头连接符 68">
                <a:extLst>
                  <a:ext uri="{FF2B5EF4-FFF2-40B4-BE49-F238E27FC236}">
                    <a16:creationId xmlns:a16="http://schemas.microsoft.com/office/drawing/2014/main" id="{9D0AD834-76FD-4F56-AE5C-C25770E737AE}"/>
                  </a:ext>
                </a:extLst>
              </p:cNvPr>
              <p:cNvCxnSpPr/>
              <p:nvPr/>
            </p:nvCxnSpPr>
            <p:spPr>
              <a:xfrm>
                <a:off x="1847195" y="3019340"/>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C1199BD-395F-41F7-858D-1FEC7B554C5A}"/>
                      </a:ext>
                    </a:extLst>
                  </p:cNvPr>
                  <p:cNvSpPr txBox="1"/>
                  <p:nvPr/>
                </p:nvSpPr>
                <p:spPr>
                  <a:xfrm>
                    <a:off x="1847679" y="2231854"/>
                    <a:ext cx="10994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2</m:t>
                              </m:r>
                            </m:sub>
                          </m:sSub>
                        </m:oMath>
                      </m:oMathPara>
                    </a14:m>
                    <a:endParaRPr lang="en-US" sz="1400" dirty="0"/>
                  </a:p>
                </p:txBody>
              </p:sp>
            </mc:Choice>
            <mc:Fallback xmlns="">
              <p:sp>
                <p:nvSpPr>
                  <p:cNvPr id="29" name="文本框 28">
                    <a:extLst>
                      <a:ext uri="{FF2B5EF4-FFF2-40B4-BE49-F238E27FC236}">
                        <a16:creationId xmlns:a16="http://schemas.microsoft.com/office/drawing/2014/main" id="{5DFBC960-904D-4E7B-B84A-D6075A86DC6B}"/>
                      </a:ext>
                    </a:extLst>
                  </p:cNvPr>
                  <p:cNvSpPr txBox="1">
                    <a:spLocks noRot="1" noChangeAspect="1" noMove="1" noResize="1" noEditPoints="1" noAdjustHandles="1" noChangeArrowheads="1" noChangeShapeType="1" noTextEdit="1"/>
                  </p:cNvSpPr>
                  <p:nvPr/>
                </p:nvSpPr>
                <p:spPr>
                  <a:xfrm>
                    <a:off x="1847679" y="2231854"/>
                    <a:ext cx="10994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30B88FA4-EF57-46D8-986C-2B7063A734AE}"/>
                      </a:ext>
                    </a:extLst>
                  </p:cNvPr>
                  <p:cNvSpPr txBox="1"/>
                  <p:nvPr/>
                </p:nvSpPr>
                <p:spPr>
                  <a:xfrm>
                    <a:off x="1832682" y="2741890"/>
                    <a:ext cx="114428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𝑛</m:t>
                              </m:r>
                            </m:sub>
                          </m:sSub>
                        </m:oMath>
                      </m:oMathPara>
                    </a14:m>
                    <a:endParaRPr lang="en-US" sz="1400" dirty="0"/>
                  </a:p>
                </p:txBody>
              </p:sp>
            </mc:Choice>
            <mc:Fallback xmlns="">
              <p:sp>
                <p:nvSpPr>
                  <p:cNvPr id="30" name="文本框 29">
                    <a:extLst>
                      <a:ext uri="{FF2B5EF4-FFF2-40B4-BE49-F238E27FC236}">
                        <a16:creationId xmlns:a16="http://schemas.microsoft.com/office/drawing/2014/main" id="{18EE2D17-0C58-449C-B936-7F22AAE21810}"/>
                      </a:ext>
                    </a:extLst>
                  </p:cNvPr>
                  <p:cNvSpPr txBox="1">
                    <a:spLocks noRot="1" noChangeAspect="1" noMove="1" noResize="1" noEditPoints="1" noAdjustHandles="1" noChangeArrowheads="1" noChangeShapeType="1" noTextEdit="1"/>
                  </p:cNvSpPr>
                  <p:nvPr/>
                </p:nvSpPr>
                <p:spPr>
                  <a:xfrm>
                    <a:off x="1832682" y="2741890"/>
                    <a:ext cx="1144288" cy="307777"/>
                  </a:xfrm>
                  <a:prstGeom prst="rect">
                    <a:avLst/>
                  </a:prstGeom>
                  <a:blipFill>
                    <a:blip r:embed="rId8"/>
                    <a:stretch>
                      <a:fillRect/>
                    </a:stretch>
                  </a:blipFill>
                </p:spPr>
                <p:txBody>
                  <a:bodyPr/>
                  <a:lstStyle/>
                  <a:p>
                    <a:r>
                      <a:rPr lang="en-US">
                        <a:noFill/>
                      </a:rPr>
                      <a:t> </a:t>
                    </a:r>
                  </a:p>
                </p:txBody>
              </p:sp>
            </mc:Fallback>
          </mc:AlternateContent>
        </p:grpSp>
        <p:sp>
          <p:nvSpPr>
            <p:cNvPr id="15" name="矩形 14">
              <a:extLst>
                <a:ext uri="{FF2B5EF4-FFF2-40B4-BE49-F238E27FC236}">
                  <a16:creationId xmlns:a16="http://schemas.microsoft.com/office/drawing/2014/main" id="{982D095B-1077-4F8C-990D-C7112C663C22}"/>
                </a:ext>
              </a:extLst>
            </p:cNvPr>
            <p:cNvSpPr/>
            <p:nvPr/>
          </p:nvSpPr>
          <p:spPr>
            <a:xfrm>
              <a:off x="5554067" y="1937226"/>
              <a:ext cx="1908313" cy="140232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a:extLst>
                <a:ext uri="{FF2B5EF4-FFF2-40B4-BE49-F238E27FC236}">
                  <a16:creationId xmlns:a16="http://schemas.microsoft.com/office/drawing/2014/main" id="{FCFE9961-C39C-44BD-82F2-38FDB33B1A29}"/>
                </a:ext>
              </a:extLst>
            </p:cNvPr>
            <p:cNvSpPr/>
            <p:nvPr/>
          </p:nvSpPr>
          <p:spPr>
            <a:xfrm>
              <a:off x="5430845" y="1421399"/>
              <a:ext cx="2154758" cy="33935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C0E5907B-CEBF-4D56-BD86-F2151CF8DA36}"/>
                </a:ext>
              </a:extLst>
            </p:cNvPr>
            <p:cNvSpPr txBox="1"/>
            <p:nvPr/>
          </p:nvSpPr>
          <p:spPr>
            <a:xfrm>
              <a:off x="5502180" y="1492761"/>
              <a:ext cx="2012089" cy="369332"/>
            </a:xfrm>
            <a:prstGeom prst="rect">
              <a:avLst/>
            </a:prstGeom>
            <a:noFill/>
          </p:spPr>
          <p:txBody>
            <a:bodyPr wrap="none" rtlCol="0">
              <a:spAutoFit/>
            </a:bodyPr>
            <a:lstStyle/>
            <a:p>
              <a:pPr algn="ctr"/>
              <a:r>
                <a:rPr lang="en-US" altLang="zh-CN" b="1" dirty="0"/>
                <a:t>Simulation Layer</a:t>
              </a:r>
              <a:endParaRPr lang="en-US" b="1" dirty="0"/>
            </a:p>
          </p:txBody>
        </p:sp>
        <p:grpSp>
          <p:nvGrpSpPr>
            <p:cNvPr id="18" name="组合 17">
              <a:extLst>
                <a:ext uri="{FF2B5EF4-FFF2-40B4-BE49-F238E27FC236}">
                  <a16:creationId xmlns:a16="http://schemas.microsoft.com/office/drawing/2014/main" id="{C3C89CF8-27BE-4F14-9F13-F1D8DF5E879B}"/>
                </a:ext>
              </a:extLst>
            </p:cNvPr>
            <p:cNvGrpSpPr/>
            <p:nvPr/>
          </p:nvGrpSpPr>
          <p:grpSpPr>
            <a:xfrm>
              <a:off x="4286557" y="2082440"/>
              <a:ext cx="1144288" cy="1225556"/>
              <a:chOff x="5152355" y="1737973"/>
              <a:chExt cx="1144288" cy="1225556"/>
            </a:xfrm>
          </p:grpSpPr>
          <p:cxnSp>
            <p:nvCxnSpPr>
              <p:cNvPr id="58" name="直接箭头连接符 57">
                <a:extLst>
                  <a:ext uri="{FF2B5EF4-FFF2-40B4-BE49-F238E27FC236}">
                    <a16:creationId xmlns:a16="http://schemas.microsoft.com/office/drawing/2014/main" id="{F37E942F-0D48-40C8-BDD5-6F4FB93CDDD5}"/>
                  </a:ext>
                </a:extLst>
              </p:cNvPr>
              <p:cNvCxnSpPr>
                <a:cxnSpLocks/>
              </p:cNvCxnSpPr>
              <p:nvPr/>
            </p:nvCxnSpPr>
            <p:spPr>
              <a:xfrm>
                <a:off x="5179395" y="2010414"/>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86C3FCF-723C-4AA7-8148-6B10A2526BA1}"/>
                      </a:ext>
                    </a:extLst>
                  </p:cNvPr>
                  <p:cNvSpPr txBox="1"/>
                  <p:nvPr/>
                </p:nvSpPr>
                <p:spPr>
                  <a:xfrm>
                    <a:off x="5157819" y="1737973"/>
                    <a:ext cx="10952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1</m:t>
                              </m:r>
                            </m:sub>
                          </m:sSub>
                        </m:oMath>
                      </m:oMathPara>
                    </a14:m>
                    <a:endParaRPr lang="en-US" sz="1400" dirty="0"/>
                  </a:p>
                </p:txBody>
              </p:sp>
            </mc:Choice>
            <mc:Fallback xmlns="">
              <p:sp>
                <p:nvSpPr>
                  <p:cNvPr id="39" name="文本框 38">
                    <a:extLst>
                      <a:ext uri="{FF2B5EF4-FFF2-40B4-BE49-F238E27FC236}">
                        <a16:creationId xmlns:a16="http://schemas.microsoft.com/office/drawing/2014/main" id="{B300515E-033D-41AE-B2C6-9FD892CD84E2}"/>
                      </a:ext>
                    </a:extLst>
                  </p:cNvPr>
                  <p:cNvSpPr txBox="1">
                    <a:spLocks noRot="1" noChangeAspect="1" noMove="1" noResize="1" noEditPoints="1" noAdjustHandles="1" noChangeArrowheads="1" noChangeShapeType="1" noTextEdit="1"/>
                  </p:cNvSpPr>
                  <p:nvPr/>
                </p:nvSpPr>
                <p:spPr>
                  <a:xfrm>
                    <a:off x="5157819" y="1737973"/>
                    <a:ext cx="1095235" cy="307777"/>
                  </a:xfrm>
                  <a:prstGeom prst="rect">
                    <a:avLst/>
                  </a:prstGeom>
                  <a:blipFill>
                    <a:blip r:embed="rId9"/>
                    <a:stretch>
                      <a:fillRect/>
                    </a:stretch>
                  </a:blipFill>
                </p:spPr>
                <p:txBody>
                  <a:bodyPr/>
                  <a:lstStyle/>
                  <a:p>
                    <a:r>
                      <a:rPr lang="en-US">
                        <a:noFill/>
                      </a:rPr>
                      <a:t> </a:t>
                    </a:r>
                  </a:p>
                </p:txBody>
              </p:sp>
            </mc:Fallback>
          </mc:AlternateContent>
          <p:cxnSp>
            <p:nvCxnSpPr>
              <p:cNvPr id="60" name="直接箭头连接符 59">
                <a:extLst>
                  <a:ext uri="{FF2B5EF4-FFF2-40B4-BE49-F238E27FC236}">
                    <a16:creationId xmlns:a16="http://schemas.microsoft.com/office/drawing/2014/main" id="{12B3160B-F453-42C2-B4A6-251C40BDE847}"/>
                  </a:ext>
                </a:extLst>
              </p:cNvPr>
              <p:cNvCxnSpPr>
                <a:cxnSpLocks/>
              </p:cNvCxnSpPr>
              <p:nvPr/>
            </p:nvCxnSpPr>
            <p:spPr>
              <a:xfrm>
                <a:off x="5179395" y="2435255"/>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E5ACE20-65E1-4C48-B414-32D26CEDC7C0}"/>
                  </a:ext>
                </a:extLst>
              </p:cNvPr>
              <p:cNvSpPr txBox="1"/>
              <p:nvPr/>
            </p:nvSpPr>
            <p:spPr>
              <a:xfrm>
                <a:off x="5569785" y="2470591"/>
                <a:ext cx="461665" cy="323165"/>
              </a:xfrm>
              <a:prstGeom prst="rect">
                <a:avLst/>
              </a:prstGeom>
              <a:noFill/>
            </p:spPr>
            <p:txBody>
              <a:bodyPr vert="eaVert" wrap="square" rtlCol="0">
                <a:spAutoFit/>
              </a:bodyPr>
              <a:lstStyle/>
              <a:p>
                <a:pPr algn="ctr"/>
                <a:r>
                  <a:rPr lang="en-US" dirty="0"/>
                  <a:t>…</a:t>
                </a:r>
              </a:p>
            </p:txBody>
          </p:sp>
          <p:cxnSp>
            <p:nvCxnSpPr>
              <p:cNvPr id="62" name="直接箭头连接符 61">
                <a:extLst>
                  <a:ext uri="{FF2B5EF4-FFF2-40B4-BE49-F238E27FC236}">
                    <a16:creationId xmlns:a16="http://schemas.microsoft.com/office/drawing/2014/main" id="{D010C627-0E29-44BD-B3B9-09FF2B288EA8}"/>
                  </a:ext>
                </a:extLst>
              </p:cNvPr>
              <p:cNvCxnSpPr>
                <a:cxnSpLocks/>
              </p:cNvCxnSpPr>
              <p:nvPr/>
            </p:nvCxnSpPr>
            <p:spPr>
              <a:xfrm>
                <a:off x="5166868" y="2933202"/>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3CDC3194-D3C2-44C6-A165-963CC6EA0289}"/>
                      </a:ext>
                    </a:extLst>
                  </p:cNvPr>
                  <p:cNvSpPr txBox="1"/>
                  <p:nvPr/>
                </p:nvSpPr>
                <p:spPr>
                  <a:xfrm>
                    <a:off x="5167352" y="2145716"/>
                    <a:ext cx="10994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2</m:t>
                              </m:r>
                            </m:sub>
                          </m:sSub>
                        </m:oMath>
                      </m:oMathPara>
                    </a14:m>
                    <a:endParaRPr lang="en-US" sz="1400" dirty="0"/>
                  </a:p>
                </p:txBody>
              </p:sp>
            </mc:Choice>
            <mc:Fallback xmlns="">
              <p:sp>
                <p:nvSpPr>
                  <p:cNvPr id="43" name="文本框 42">
                    <a:extLst>
                      <a:ext uri="{FF2B5EF4-FFF2-40B4-BE49-F238E27FC236}">
                        <a16:creationId xmlns:a16="http://schemas.microsoft.com/office/drawing/2014/main" id="{0C04F548-26F4-4EBD-BADF-2CB5BC658C2C}"/>
                      </a:ext>
                    </a:extLst>
                  </p:cNvPr>
                  <p:cNvSpPr txBox="1">
                    <a:spLocks noRot="1" noChangeAspect="1" noMove="1" noResize="1" noEditPoints="1" noAdjustHandles="1" noChangeArrowheads="1" noChangeShapeType="1" noTextEdit="1"/>
                  </p:cNvSpPr>
                  <p:nvPr/>
                </p:nvSpPr>
                <p:spPr>
                  <a:xfrm>
                    <a:off x="5167352" y="2145716"/>
                    <a:ext cx="10994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A2BFDE6-EF1D-4377-BEF4-1D7A55615853}"/>
                      </a:ext>
                    </a:extLst>
                  </p:cNvPr>
                  <p:cNvSpPr txBox="1"/>
                  <p:nvPr/>
                </p:nvSpPr>
                <p:spPr>
                  <a:xfrm>
                    <a:off x="5152355" y="2655752"/>
                    <a:ext cx="11442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𝑛</m:t>
                              </m:r>
                            </m:sub>
                          </m:sSub>
                        </m:oMath>
                      </m:oMathPara>
                    </a14:m>
                    <a:endParaRPr lang="en-US" sz="1400" dirty="0"/>
                  </a:p>
                </p:txBody>
              </p:sp>
            </mc:Choice>
            <mc:Fallback xmlns="">
              <p:sp>
                <p:nvSpPr>
                  <p:cNvPr id="44" name="文本框 43">
                    <a:extLst>
                      <a:ext uri="{FF2B5EF4-FFF2-40B4-BE49-F238E27FC236}">
                        <a16:creationId xmlns:a16="http://schemas.microsoft.com/office/drawing/2014/main" id="{C63DB2A0-1510-429B-9983-E7EA80464977}"/>
                      </a:ext>
                    </a:extLst>
                  </p:cNvPr>
                  <p:cNvSpPr txBox="1">
                    <a:spLocks noRot="1" noChangeAspect="1" noMove="1" noResize="1" noEditPoints="1" noAdjustHandles="1" noChangeArrowheads="1" noChangeShapeType="1" noTextEdit="1"/>
                  </p:cNvSpPr>
                  <p:nvPr/>
                </p:nvSpPr>
                <p:spPr>
                  <a:xfrm>
                    <a:off x="5152355" y="2655752"/>
                    <a:ext cx="1144288" cy="307777"/>
                  </a:xfrm>
                  <a:prstGeom prst="rect">
                    <a:avLst/>
                  </a:prstGeom>
                  <a:blipFill>
                    <a:blip r:embed="rId10"/>
                    <a:stretch>
                      <a:fillRect/>
                    </a:stretch>
                  </a:blipFill>
                </p:spPr>
                <p:txBody>
                  <a:bodyPr/>
                  <a:lstStyle/>
                  <a:p>
                    <a:r>
                      <a:rPr lang="en-US">
                        <a:noFill/>
                      </a:rPr>
                      <a:t> </a:t>
                    </a:r>
                  </a:p>
                </p:txBody>
              </p:sp>
            </mc:Fallback>
          </mc:AlternateContent>
        </p:grpSp>
        <p:pic>
          <p:nvPicPr>
            <p:cNvPr id="19" name="图片 18">
              <a:extLst>
                <a:ext uri="{FF2B5EF4-FFF2-40B4-BE49-F238E27FC236}">
                  <a16:creationId xmlns:a16="http://schemas.microsoft.com/office/drawing/2014/main" id="{93993E46-3E5A-40E8-B107-188A36BC31FC}"/>
                </a:ext>
              </a:extLst>
            </p:cNvPr>
            <p:cNvPicPr>
              <a:picLocks noChangeAspect="1"/>
            </p:cNvPicPr>
            <p:nvPr/>
          </p:nvPicPr>
          <p:blipFill>
            <a:blip r:embed="rId11"/>
            <a:stretch>
              <a:fillRect/>
            </a:stretch>
          </p:blipFill>
          <p:spPr>
            <a:xfrm>
              <a:off x="5992867" y="2003203"/>
              <a:ext cx="1030714" cy="832762"/>
            </a:xfrm>
            <a:prstGeom prst="rect">
              <a:avLst/>
            </a:prstGeom>
          </p:spPr>
        </p:pic>
        <p:sp>
          <p:nvSpPr>
            <p:cNvPr id="20" name="矩形 19">
              <a:extLst>
                <a:ext uri="{FF2B5EF4-FFF2-40B4-BE49-F238E27FC236}">
                  <a16:creationId xmlns:a16="http://schemas.microsoft.com/office/drawing/2014/main" id="{C4CDAC83-20A5-4937-9351-AB67665CC652}"/>
                </a:ext>
              </a:extLst>
            </p:cNvPr>
            <p:cNvSpPr/>
            <p:nvPr/>
          </p:nvSpPr>
          <p:spPr>
            <a:xfrm>
              <a:off x="5654625" y="2911098"/>
              <a:ext cx="1707198" cy="3697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DQN</a:t>
              </a:r>
            </a:p>
          </p:txBody>
        </p:sp>
        <p:sp>
          <p:nvSpPr>
            <p:cNvPr id="21" name="流程图: 决策 20">
              <a:extLst>
                <a:ext uri="{FF2B5EF4-FFF2-40B4-BE49-F238E27FC236}">
                  <a16:creationId xmlns:a16="http://schemas.microsoft.com/office/drawing/2014/main" id="{98292E44-067B-40B6-8D40-C98AEE276B18}"/>
                </a:ext>
              </a:extLst>
            </p:cNvPr>
            <p:cNvSpPr/>
            <p:nvPr/>
          </p:nvSpPr>
          <p:spPr>
            <a:xfrm>
              <a:off x="5683777" y="3522417"/>
              <a:ext cx="1630947" cy="558303"/>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Risky?</a:t>
              </a:r>
            </a:p>
          </p:txBody>
        </p:sp>
        <p:cxnSp>
          <p:nvCxnSpPr>
            <p:cNvPr id="22" name="直接连接符 21">
              <a:extLst>
                <a:ext uri="{FF2B5EF4-FFF2-40B4-BE49-F238E27FC236}">
                  <a16:creationId xmlns:a16="http://schemas.microsoft.com/office/drawing/2014/main" id="{F2AFE9E0-F6B9-43C5-AA73-78BF6B9941DD}"/>
                </a:ext>
              </a:extLst>
            </p:cNvPr>
            <p:cNvCxnSpPr/>
            <p:nvPr/>
          </p:nvCxnSpPr>
          <p:spPr>
            <a:xfrm>
              <a:off x="6508224" y="3339548"/>
              <a:ext cx="1" cy="182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B77852CC-5811-4304-A6C4-496B3CDB61BB}"/>
                </a:ext>
              </a:extLst>
            </p:cNvPr>
            <p:cNvCxnSpPr>
              <a:cxnSpLocks/>
              <a:stCxn id="21" idx="3"/>
              <a:endCxn id="56" idx="1"/>
            </p:cNvCxnSpPr>
            <p:nvPr/>
          </p:nvCxnSpPr>
          <p:spPr>
            <a:xfrm flipV="1">
              <a:off x="7314724" y="2644072"/>
              <a:ext cx="794016" cy="1157497"/>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B4BFB816-5B79-46CB-AAC5-9453D78D3BD6}"/>
                </a:ext>
              </a:extLst>
            </p:cNvPr>
            <p:cNvGrpSpPr/>
            <p:nvPr/>
          </p:nvGrpSpPr>
          <p:grpSpPr>
            <a:xfrm>
              <a:off x="8093743" y="2082440"/>
              <a:ext cx="1144288" cy="1225556"/>
              <a:chOff x="5152355" y="1737973"/>
              <a:chExt cx="1144288" cy="1225556"/>
            </a:xfrm>
          </p:grpSpPr>
          <p:cxnSp>
            <p:nvCxnSpPr>
              <p:cNvPr id="51" name="直接箭头连接符 50">
                <a:extLst>
                  <a:ext uri="{FF2B5EF4-FFF2-40B4-BE49-F238E27FC236}">
                    <a16:creationId xmlns:a16="http://schemas.microsoft.com/office/drawing/2014/main" id="{CCD02ADB-D01E-4C2D-900C-A8BCADF66D45}"/>
                  </a:ext>
                </a:extLst>
              </p:cNvPr>
              <p:cNvCxnSpPr>
                <a:cxnSpLocks/>
              </p:cNvCxnSpPr>
              <p:nvPr/>
            </p:nvCxnSpPr>
            <p:spPr>
              <a:xfrm>
                <a:off x="5179395" y="2010414"/>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4A13FD7-F922-44E2-8E1E-491AF03F3429}"/>
                      </a:ext>
                    </a:extLst>
                  </p:cNvPr>
                  <p:cNvSpPr txBox="1"/>
                  <p:nvPr/>
                </p:nvSpPr>
                <p:spPr>
                  <a:xfrm>
                    <a:off x="5157819" y="1737973"/>
                    <a:ext cx="10952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1</m:t>
                              </m:r>
                            </m:sub>
                          </m:sSub>
                        </m:oMath>
                      </m:oMathPara>
                    </a14:m>
                    <a:endParaRPr lang="en-US" sz="1400" dirty="0"/>
                  </a:p>
                </p:txBody>
              </p:sp>
            </mc:Choice>
            <mc:Fallback xmlns="">
              <p:sp>
                <p:nvSpPr>
                  <p:cNvPr id="76" name="文本框 75">
                    <a:extLst>
                      <a:ext uri="{FF2B5EF4-FFF2-40B4-BE49-F238E27FC236}">
                        <a16:creationId xmlns:a16="http://schemas.microsoft.com/office/drawing/2014/main" id="{21A3062E-A16A-41A0-A245-5EFEF53C7504}"/>
                      </a:ext>
                    </a:extLst>
                  </p:cNvPr>
                  <p:cNvSpPr txBox="1">
                    <a:spLocks noRot="1" noChangeAspect="1" noMove="1" noResize="1" noEditPoints="1" noAdjustHandles="1" noChangeArrowheads="1" noChangeShapeType="1" noTextEdit="1"/>
                  </p:cNvSpPr>
                  <p:nvPr/>
                </p:nvSpPr>
                <p:spPr>
                  <a:xfrm>
                    <a:off x="5157819" y="1737973"/>
                    <a:ext cx="1095235" cy="307777"/>
                  </a:xfrm>
                  <a:prstGeom prst="rect">
                    <a:avLst/>
                  </a:prstGeom>
                  <a:blipFill>
                    <a:blip r:embed="rId6"/>
                    <a:stretch>
                      <a:fillRect/>
                    </a:stretch>
                  </a:blipFill>
                </p:spPr>
                <p:txBody>
                  <a:bodyPr/>
                  <a:lstStyle/>
                  <a:p>
                    <a:r>
                      <a:rPr lang="en-US">
                        <a:noFill/>
                      </a:rPr>
                      <a:t> </a:t>
                    </a:r>
                  </a:p>
                </p:txBody>
              </p:sp>
            </mc:Fallback>
          </mc:AlternateContent>
          <p:cxnSp>
            <p:nvCxnSpPr>
              <p:cNvPr id="53" name="直接箭头连接符 52">
                <a:extLst>
                  <a:ext uri="{FF2B5EF4-FFF2-40B4-BE49-F238E27FC236}">
                    <a16:creationId xmlns:a16="http://schemas.microsoft.com/office/drawing/2014/main" id="{0FF46343-606F-4CEA-9A69-9480FA5B52F6}"/>
                  </a:ext>
                </a:extLst>
              </p:cNvPr>
              <p:cNvCxnSpPr>
                <a:cxnSpLocks/>
              </p:cNvCxnSpPr>
              <p:nvPr/>
            </p:nvCxnSpPr>
            <p:spPr>
              <a:xfrm>
                <a:off x="5179395" y="2435255"/>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8A49C63-D14A-49ED-9B4E-D059DB7599BD}"/>
                  </a:ext>
                </a:extLst>
              </p:cNvPr>
              <p:cNvSpPr txBox="1"/>
              <p:nvPr/>
            </p:nvSpPr>
            <p:spPr>
              <a:xfrm>
                <a:off x="5569785" y="2470591"/>
                <a:ext cx="461665" cy="323165"/>
              </a:xfrm>
              <a:prstGeom prst="rect">
                <a:avLst/>
              </a:prstGeom>
              <a:noFill/>
            </p:spPr>
            <p:txBody>
              <a:bodyPr vert="eaVert" wrap="square" rtlCol="0">
                <a:spAutoFit/>
              </a:bodyPr>
              <a:lstStyle/>
              <a:p>
                <a:pPr algn="ctr"/>
                <a:r>
                  <a:rPr lang="en-US" dirty="0"/>
                  <a:t>…</a:t>
                </a:r>
              </a:p>
            </p:txBody>
          </p:sp>
          <p:cxnSp>
            <p:nvCxnSpPr>
              <p:cNvPr id="55" name="直接箭头连接符 54">
                <a:extLst>
                  <a:ext uri="{FF2B5EF4-FFF2-40B4-BE49-F238E27FC236}">
                    <a16:creationId xmlns:a16="http://schemas.microsoft.com/office/drawing/2014/main" id="{3863F949-DC3E-4618-8E37-7BA8F17A6C94}"/>
                  </a:ext>
                </a:extLst>
              </p:cNvPr>
              <p:cNvCxnSpPr>
                <a:cxnSpLocks/>
              </p:cNvCxnSpPr>
              <p:nvPr/>
            </p:nvCxnSpPr>
            <p:spPr>
              <a:xfrm>
                <a:off x="5166868" y="2933202"/>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F0242F8-28B4-4F63-80DB-DF80205189F0}"/>
                      </a:ext>
                    </a:extLst>
                  </p:cNvPr>
                  <p:cNvSpPr txBox="1"/>
                  <p:nvPr/>
                </p:nvSpPr>
                <p:spPr>
                  <a:xfrm>
                    <a:off x="5167352" y="2145716"/>
                    <a:ext cx="10994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2</m:t>
                              </m:r>
                            </m:sub>
                          </m:sSub>
                        </m:oMath>
                      </m:oMathPara>
                    </a14:m>
                    <a:endParaRPr lang="en-US" sz="1400" dirty="0"/>
                  </a:p>
                </p:txBody>
              </p:sp>
            </mc:Choice>
            <mc:Fallback xmlns="">
              <p:sp>
                <p:nvSpPr>
                  <p:cNvPr id="80" name="文本框 79">
                    <a:extLst>
                      <a:ext uri="{FF2B5EF4-FFF2-40B4-BE49-F238E27FC236}">
                        <a16:creationId xmlns:a16="http://schemas.microsoft.com/office/drawing/2014/main" id="{88F51A38-D6C6-41B7-BE79-235996AF3A28}"/>
                      </a:ext>
                    </a:extLst>
                  </p:cNvPr>
                  <p:cNvSpPr txBox="1">
                    <a:spLocks noRot="1" noChangeAspect="1" noMove="1" noResize="1" noEditPoints="1" noAdjustHandles="1" noChangeArrowheads="1" noChangeShapeType="1" noTextEdit="1"/>
                  </p:cNvSpPr>
                  <p:nvPr/>
                </p:nvSpPr>
                <p:spPr>
                  <a:xfrm>
                    <a:off x="5167352" y="2145716"/>
                    <a:ext cx="1099404"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D8008600-FC04-4AD2-AC4D-247525D60055}"/>
                      </a:ext>
                    </a:extLst>
                  </p:cNvPr>
                  <p:cNvSpPr txBox="1"/>
                  <p:nvPr/>
                </p:nvSpPr>
                <p:spPr>
                  <a:xfrm>
                    <a:off x="5152355" y="2655752"/>
                    <a:ext cx="11442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𝑛</m:t>
                              </m:r>
                            </m:sub>
                          </m:sSub>
                        </m:oMath>
                      </m:oMathPara>
                    </a14:m>
                    <a:endParaRPr lang="en-US" sz="1400" dirty="0"/>
                  </a:p>
                </p:txBody>
              </p:sp>
            </mc:Choice>
            <mc:Fallback xmlns="">
              <p:sp>
                <p:nvSpPr>
                  <p:cNvPr id="81" name="文本框 80">
                    <a:extLst>
                      <a:ext uri="{FF2B5EF4-FFF2-40B4-BE49-F238E27FC236}">
                        <a16:creationId xmlns:a16="http://schemas.microsoft.com/office/drawing/2014/main" id="{6CA70215-5FED-49CF-A7E9-5F0D66CC5ACB}"/>
                      </a:ext>
                    </a:extLst>
                  </p:cNvPr>
                  <p:cNvSpPr txBox="1">
                    <a:spLocks noRot="1" noChangeAspect="1" noMove="1" noResize="1" noEditPoints="1" noAdjustHandles="1" noChangeArrowheads="1" noChangeShapeType="1" noTextEdit="1"/>
                  </p:cNvSpPr>
                  <p:nvPr/>
                </p:nvSpPr>
                <p:spPr>
                  <a:xfrm>
                    <a:off x="5152355" y="2655752"/>
                    <a:ext cx="1144288" cy="307777"/>
                  </a:xfrm>
                  <a:prstGeom prst="rect">
                    <a:avLst/>
                  </a:prstGeom>
                  <a:blipFill>
                    <a:blip r:embed="rId8"/>
                    <a:stretch>
                      <a:fillRect/>
                    </a:stretch>
                  </a:blipFill>
                </p:spPr>
                <p:txBody>
                  <a:bodyPr/>
                  <a:lstStyle/>
                  <a:p>
                    <a:r>
                      <a:rPr lang="en-US">
                        <a:noFill/>
                      </a:rPr>
                      <a:t> </a:t>
                    </a:r>
                  </a:p>
                </p:txBody>
              </p:sp>
            </mc:Fallback>
          </mc:AlternateContent>
        </p:grpSp>
        <p:sp>
          <p:nvSpPr>
            <p:cNvPr id="25" name="文本框 24">
              <a:extLst>
                <a:ext uri="{FF2B5EF4-FFF2-40B4-BE49-F238E27FC236}">
                  <a16:creationId xmlns:a16="http://schemas.microsoft.com/office/drawing/2014/main" id="{942C0077-0818-4E36-A6D6-9A3768FD8F92}"/>
                </a:ext>
              </a:extLst>
            </p:cNvPr>
            <p:cNvSpPr txBox="1"/>
            <p:nvPr/>
          </p:nvSpPr>
          <p:spPr>
            <a:xfrm>
              <a:off x="7188948" y="3508879"/>
              <a:ext cx="466794" cy="338554"/>
            </a:xfrm>
            <a:prstGeom prst="rect">
              <a:avLst/>
            </a:prstGeom>
            <a:noFill/>
          </p:spPr>
          <p:txBody>
            <a:bodyPr wrap="none" rtlCol="0">
              <a:spAutoFit/>
            </a:bodyPr>
            <a:lstStyle/>
            <a:p>
              <a:pPr algn="ctr"/>
              <a:r>
                <a:rPr lang="en-US" altLang="zh-CN" sz="1600" b="1" dirty="0">
                  <a:solidFill>
                    <a:srgbClr val="0070C0"/>
                  </a:solidFill>
                </a:rPr>
                <a:t>No</a:t>
              </a:r>
              <a:endParaRPr lang="en-US" sz="1600" b="1" dirty="0">
                <a:solidFill>
                  <a:srgbClr val="0070C0"/>
                </a:solidFill>
              </a:endParaRPr>
            </a:p>
          </p:txBody>
        </p:sp>
        <p:cxnSp>
          <p:nvCxnSpPr>
            <p:cNvPr id="26" name="直接箭头连接符 25">
              <a:extLst>
                <a:ext uri="{FF2B5EF4-FFF2-40B4-BE49-F238E27FC236}">
                  <a16:creationId xmlns:a16="http://schemas.microsoft.com/office/drawing/2014/main" id="{59F77023-74B3-4669-A345-7F6B4F58CD7F}"/>
                </a:ext>
              </a:extLst>
            </p:cNvPr>
            <p:cNvCxnSpPr>
              <a:cxnSpLocks/>
              <a:stCxn id="21" idx="2"/>
              <a:endCxn id="28" idx="0"/>
            </p:cNvCxnSpPr>
            <p:nvPr/>
          </p:nvCxnSpPr>
          <p:spPr>
            <a:xfrm flipH="1">
              <a:off x="6494974" y="4080720"/>
              <a:ext cx="4277" cy="3350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BFB07D2-1EDA-4439-8D89-FF750DC5B055}"/>
                </a:ext>
              </a:extLst>
            </p:cNvPr>
            <p:cNvSpPr txBox="1"/>
            <p:nvPr/>
          </p:nvSpPr>
          <p:spPr>
            <a:xfrm>
              <a:off x="6439573" y="4059626"/>
              <a:ext cx="544541" cy="338554"/>
            </a:xfrm>
            <a:prstGeom prst="rect">
              <a:avLst/>
            </a:prstGeom>
            <a:noFill/>
          </p:spPr>
          <p:txBody>
            <a:bodyPr wrap="square" rtlCol="0">
              <a:spAutoFit/>
            </a:bodyPr>
            <a:lstStyle/>
            <a:p>
              <a:pPr algn="ctr"/>
              <a:r>
                <a:rPr lang="en-US" sz="1600" b="1" dirty="0">
                  <a:solidFill>
                    <a:srgbClr val="FF0000"/>
                  </a:solidFill>
                </a:rPr>
                <a:t>Yes</a:t>
              </a:r>
            </a:p>
          </p:txBody>
        </p:sp>
        <p:sp>
          <p:nvSpPr>
            <p:cNvPr id="28" name="矩形 27">
              <a:extLst>
                <a:ext uri="{FF2B5EF4-FFF2-40B4-BE49-F238E27FC236}">
                  <a16:creationId xmlns:a16="http://schemas.microsoft.com/office/drawing/2014/main" id="{881E5DE7-4FE8-4994-92A6-AC890BF49AD7}"/>
                </a:ext>
              </a:extLst>
            </p:cNvPr>
            <p:cNvSpPr/>
            <p:nvPr/>
          </p:nvSpPr>
          <p:spPr>
            <a:xfrm>
              <a:off x="6038423" y="4415793"/>
              <a:ext cx="913101" cy="3385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a:t>
              </a:r>
            </a:p>
          </p:txBody>
        </p:sp>
        <p:sp>
          <p:nvSpPr>
            <p:cNvPr id="29" name="文本框 28">
              <a:extLst>
                <a:ext uri="{FF2B5EF4-FFF2-40B4-BE49-F238E27FC236}">
                  <a16:creationId xmlns:a16="http://schemas.microsoft.com/office/drawing/2014/main" id="{A04CBF1A-4FFF-4883-8636-5EC92E9A758C}"/>
                </a:ext>
              </a:extLst>
            </p:cNvPr>
            <p:cNvSpPr txBox="1"/>
            <p:nvPr/>
          </p:nvSpPr>
          <p:spPr>
            <a:xfrm>
              <a:off x="7526741" y="2320906"/>
              <a:ext cx="740908" cy="338554"/>
            </a:xfrm>
            <a:prstGeom prst="rect">
              <a:avLst/>
            </a:prstGeom>
            <a:noFill/>
          </p:spPr>
          <p:txBody>
            <a:bodyPr wrap="none" rtlCol="0">
              <a:spAutoFit/>
            </a:bodyPr>
            <a:lstStyle/>
            <a:p>
              <a:pPr algn="ctr"/>
              <a:r>
                <a:rPr lang="en-US" sz="1600" dirty="0">
                  <a:solidFill>
                    <a:srgbClr val="0070C0"/>
                  </a:solidFill>
                </a:rPr>
                <a:t>Direct</a:t>
              </a:r>
            </a:p>
          </p:txBody>
        </p:sp>
        <p:grpSp>
          <p:nvGrpSpPr>
            <p:cNvPr id="30" name="组合 29">
              <a:extLst>
                <a:ext uri="{FF2B5EF4-FFF2-40B4-BE49-F238E27FC236}">
                  <a16:creationId xmlns:a16="http://schemas.microsoft.com/office/drawing/2014/main" id="{F9F667FB-F155-43B7-9BD8-524F1ED07BA7}"/>
                </a:ext>
              </a:extLst>
            </p:cNvPr>
            <p:cNvGrpSpPr/>
            <p:nvPr/>
          </p:nvGrpSpPr>
          <p:grpSpPr>
            <a:xfrm>
              <a:off x="9245702" y="2699667"/>
              <a:ext cx="2924249" cy="1967613"/>
              <a:chOff x="2504725" y="1525388"/>
              <a:chExt cx="5075483" cy="3230119"/>
            </a:xfrm>
          </p:grpSpPr>
          <p:sp>
            <p:nvSpPr>
              <p:cNvPr id="37" name="矩形 36">
                <a:extLst>
                  <a:ext uri="{FF2B5EF4-FFF2-40B4-BE49-F238E27FC236}">
                    <a16:creationId xmlns:a16="http://schemas.microsoft.com/office/drawing/2014/main" id="{43B92840-708D-48EC-9F58-263BE58B3F07}"/>
                  </a:ext>
                </a:extLst>
              </p:cNvPr>
              <p:cNvSpPr/>
              <p:nvPr/>
            </p:nvSpPr>
            <p:spPr>
              <a:xfrm>
                <a:off x="2504725" y="1539646"/>
                <a:ext cx="5075483" cy="3215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C33093B2-300A-497B-B31E-0E3FB87AB911}"/>
                  </a:ext>
                </a:extLst>
              </p:cNvPr>
              <p:cNvSpPr/>
              <p:nvPr/>
            </p:nvSpPr>
            <p:spPr>
              <a:xfrm>
                <a:off x="2743200" y="3245393"/>
                <a:ext cx="4691270" cy="1325214"/>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EA378973-C37B-4CBE-AB2F-ACB41AD4DEFE}"/>
                  </a:ext>
                </a:extLst>
              </p:cNvPr>
              <p:cNvSpPr txBox="1"/>
              <p:nvPr/>
            </p:nvSpPr>
            <p:spPr>
              <a:xfrm>
                <a:off x="4052213" y="3183243"/>
                <a:ext cx="1920315" cy="757889"/>
              </a:xfrm>
              <a:prstGeom prst="rect">
                <a:avLst/>
              </a:prstGeom>
              <a:noFill/>
            </p:spPr>
            <p:txBody>
              <a:bodyPr wrap="none" rtlCol="0">
                <a:spAutoFit/>
              </a:bodyPr>
              <a:lstStyle/>
              <a:p>
                <a:pPr algn="ctr"/>
                <a:r>
                  <a:rPr lang="en-US" altLang="zh-CN" sz="1200" b="1" dirty="0"/>
                  <a:t>Smart Home </a:t>
                </a:r>
              </a:p>
              <a:p>
                <a:pPr algn="ctr"/>
                <a:r>
                  <a:rPr lang="en-US" altLang="zh-CN" sz="1200" b="1" dirty="0"/>
                  <a:t>Devices</a:t>
                </a:r>
                <a:endParaRPr lang="en-US" sz="1200" b="1" dirty="0"/>
              </a:p>
            </p:txBody>
          </p:sp>
          <p:pic>
            <p:nvPicPr>
              <p:cNvPr id="40" name="图片 39">
                <a:extLst>
                  <a:ext uri="{FF2B5EF4-FFF2-40B4-BE49-F238E27FC236}">
                    <a16:creationId xmlns:a16="http://schemas.microsoft.com/office/drawing/2014/main" id="{6AB94148-1A95-4EAC-8BD8-7C96A56432F3}"/>
                  </a:ext>
                </a:extLst>
              </p:cNvPr>
              <p:cNvPicPr>
                <a:picLocks noChangeAspect="1"/>
              </p:cNvPicPr>
              <p:nvPr/>
            </p:nvPicPr>
            <p:blipFill rotWithShape="1">
              <a:blip r:embed="rId13"/>
              <a:srcRect l="15614" t="16276" r="17022" b="20940"/>
              <a:stretch/>
            </p:blipFill>
            <p:spPr>
              <a:xfrm>
                <a:off x="5269951" y="3861249"/>
                <a:ext cx="715820" cy="667160"/>
              </a:xfrm>
              <a:prstGeom prst="rect">
                <a:avLst/>
              </a:prstGeom>
            </p:spPr>
          </p:pic>
          <p:pic>
            <p:nvPicPr>
              <p:cNvPr id="41" name="图片 40">
                <a:extLst>
                  <a:ext uri="{FF2B5EF4-FFF2-40B4-BE49-F238E27FC236}">
                    <a16:creationId xmlns:a16="http://schemas.microsoft.com/office/drawing/2014/main" id="{EB065012-5BC6-4E7B-93C6-2B49D34FDA29}"/>
                  </a:ext>
                </a:extLst>
              </p:cNvPr>
              <p:cNvPicPr>
                <a:picLocks noChangeAspect="1"/>
              </p:cNvPicPr>
              <p:nvPr/>
            </p:nvPicPr>
            <p:blipFill>
              <a:blip r:embed="rId14"/>
              <a:stretch>
                <a:fillRect/>
              </a:stretch>
            </p:blipFill>
            <p:spPr>
              <a:xfrm>
                <a:off x="3034170" y="3347849"/>
                <a:ext cx="776207" cy="776207"/>
              </a:xfrm>
              <a:prstGeom prst="rect">
                <a:avLst/>
              </a:prstGeom>
            </p:spPr>
          </p:pic>
          <p:pic>
            <p:nvPicPr>
              <p:cNvPr id="42" name="图片 41">
                <a:extLst>
                  <a:ext uri="{FF2B5EF4-FFF2-40B4-BE49-F238E27FC236}">
                    <a16:creationId xmlns:a16="http://schemas.microsoft.com/office/drawing/2014/main" id="{0C62B5E6-EF83-42C8-AD56-4F2E7E7474F7}"/>
                  </a:ext>
                </a:extLst>
              </p:cNvPr>
              <p:cNvPicPr>
                <a:picLocks noChangeAspect="1"/>
              </p:cNvPicPr>
              <p:nvPr/>
            </p:nvPicPr>
            <p:blipFill rotWithShape="1">
              <a:blip r:embed="rId15"/>
              <a:srcRect l="14780" t="9511" r="14779" b="5782"/>
              <a:stretch/>
            </p:blipFill>
            <p:spPr>
              <a:xfrm>
                <a:off x="4049965" y="3873953"/>
                <a:ext cx="715820" cy="646331"/>
              </a:xfrm>
              <a:prstGeom prst="rect">
                <a:avLst/>
              </a:prstGeom>
            </p:spPr>
          </p:pic>
          <p:pic>
            <p:nvPicPr>
              <p:cNvPr id="43" name="图片 42">
                <a:extLst>
                  <a:ext uri="{FF2B5EF4-FFF2-40B4-BE49-F238E27FC236}">
                    <a16:creationId xmlns:a16="http://schemas.microsoft.com/office/drawing/2014/main" id="{9DA5C840-D0AA-41DC-BEAC-C96D7B96E772}"/>
                  </a:ext>
                </a:extLst>
              </p:cNvPr>
              <p:cNvPicPr>
                <a:picLocks noChangeAspect="1"/>
              </p:cNvPicPr>
              <p:nvPr/>
            </p:nvPicPr>
            <p:blipFill>
              <a:blip r:embed="rId16"/>
              <a:stretch>
                <a:fillRect/>
              </a:stretch>
            </p:blipFill>
            <p:spPr>
              <a:xfrm>
                <a:off x="6278284" y="3265238"/>
                <a:ext cx="941427" cy="941427"/>
              </a:xfrm>
              <a:prstGeom prst="rect">
                <a:avLst/>
              </a:prstGeom>
            </p:spPr>
          </p:pic>
          <p:sp>
            <p:nvSpPr>
              <p:cNvPr id="44" name="文本框 43">
                <a:extLst>
                  <a:ext uri="{FF2B5EF4-FFF2-40B4-BE49-F238E27FC236}">
                    <a16:creationId xmlns:a16="http://schemas.microsoft.com/office/drawing/2014/main" id="{E909E1F5-E9B0-4E60-A2E6-64AAD161749A}"/>
                  </a:ext>
                </a:extLst>
              </p:cNvPr>
              <p:cNvSpPr txBox="1"/>
              <p:nvPr/>
            </p:nvSpPr>
            <p:spPr>
              <a:xfrm>
                <a:off x="3488368" y="1525388"/>
                <a:ext cx="3048000" cy="369332"/>
              </a:xfrm>
              <a:prstGeom prst="rect">
                <a:avLst/>
              </a:prstGeom>
              <a:noFill/>
            </p:spPr>
            <p:txBody>
              <a:bodyPr wrap="square" rtlCol="0">
                <a:spAutoFit/>
              </a:bodyPr>
              <a:lstStyle/>
              <a:p>
                <a:pPr algn="ctr"/>
                <a:r>
                  <a:rPr lang="en-US" altLang="zh-CN" b="1" dirty="0"/>
                  <a:t>Smart Home </a:t>
                </a:r>
                <a:r>
                  <a:rPr lang="en-US" b="1" dirty="0"/>
                  <a:t>Environment</a:t>
                </a:r>
              </a:p>
            </p:txBody>
          </p:sp>
          <p:grpSp>
            <p:nvGrpSpPr>
              <p:cNvPr id="45" name="组合 44">
                <a:extLst>
                  <a:ext uri="{FF2B5EF4-FFF2-40B4-BE49-F238E27FC236}">
                    <a16:creationId xmlns:a16="http://schemas.microsoft.com/office/drawing/2014/main" id="{3E9DCCB4-D3DA-4D3A-9897-10A287371064}"/>
                  </a:ext>
                </a:extLst>
              </p:cNvPr>
              <p:cNvGrpSpPr/>
              <p:nvPr/>
            </p:nvGrpSpPr>
            <p:grpSpPr>
              <a:xfrm>
                <a:off x="2797206" y="1971940"/>
                <a:ext cx="1199607" cy="1228513"/>
                <a:chOff x="4185751" y="3176686"/>
                <a:chExt cx="1199607" cy="1228513"/>
              </a:xfrm>
            </p:grpSpPr>
            <p:pic>
              <p:nvPicPr>
                <p:cNvPr id="49" name="图片 48">
                  <a:extLst>
                    <a:ext uri="{FF2B5EF4-FFF2-40B4-BE49-F238E27FC236}">
                      <a16:creationId xmlns:a16="http://schemas.microsoft.com/office/drawing/2014/main" id="{F55E4E02-575E-4E8A-9488-690EAA096B8E}"/>
                    </a:ext>
                  </a:extLst>
                </p:cNvPr>
                <p:cNvPicPr>
                  <a:picLocks noChangeAspect="1"/>
                </p:cNvPicPr>
                <p:nvPr/>
              </p:nvPicPr>
              <p:blipFill rotWithShape="1">
                <a:blip r:embed="rId17"/>
                <a:srcRect l="172" t="17380" r="4097"/>
                <a:stretch/>
              </p:blipFill>
              <p:spPr>
                <a:xfrm>
                  <a:off x="4185751" y="3176686"/>
                  <a:ext cx="1023382" cy="883229"/>
                </a:xfrm>
                <a:prstGeom prst="rect">
                  <a:avLst/>
                </a:prstGeom>
              </p:spPr>
            </p:pic>
            <p:sp>
              <p:nvSpPr>
                <p:cNvPr id="50" name="文本框 49">
                  <a:extLst>
                    <a:ext uri="{FF2B5EF4-FFF2-40B4-BE49-F238E27FC236}">
                      <a16:creationId xmlns:a16="http://schemas.microsoft.com/office/drawing/2014/main" id="{036B7351-4F20-4E39-BAE4-B1A595053C7D}"/>
                    </a:ext>
                  </a:extLst>
                </p:cNvPr>
                <p:cNvSpPr txBox="1"/>
                <p:nvPr/>
              </p:nvSpPr>
              <p:spPr>
                <a:xfrm>
                  <a:off x="4235729" y="3950466"/>
                  <a:ext cx="1149629" cy="454733"/>
                </a:xfrm>
                <a:prstGeom prst="rect">
                  <a:avLst/>
                </a:prstGeom>
                <a:noFill/>
              </p:spPr>
              <p:txBody>
                <a:bodyPr wrap="none" rtlCol="0">
                  <a:spAutoFit/>
                </a:bodyPr>
                <a:lstStyle/>
                <a:p>
                  <a:pPr algn="ctr"/>
                  <a:r>
                    <a:rPr lang="en-US" altLang="zh-CN" sz="1200" b="1" dirty="0"/>
                    <a:t>Router</a:t>
                  </a:r>
                  <a:endParaRPr lang="en-US" sz="1200" b="1" dirty="0"/>
                </a:p>
              </p:txBody>
            </p:sp>
          </p:grpSp>
          <p:grpSp>
            <p:nvGrpSpPr>
              <p:cNvPr id="46" name="组合 45">
                <a:extLst>
                  <a:ext uri="{FF2B5EF4-FFF2-40B4-BE49-F238E27FC236}">
                    <a16:creationId xmlns:a16="http://schemas.microsoft.com/office/drawing/2014/main" id="{0D928191-B569-4FA8-BD91-11D2FCD3029C}"/>
                  </a:ext>
                </a:extLst>
              </p:cNvPr>
              <p:cNvGrpSpPr/>
              <p:nvPr/>
            </p:nvGrpSpPr>
            <p:grpSpPr>
              <a:xfrm>
                <a:off x="6405046" y="2024875"/>
                <a:ext cx="995940" cy="1121571"/>
                <a:chOff x="7659586" y="3262497"/>
                <a:chExt cx="995940" cy="1121571"/>
              </a:xfrm>
            </p:grpSpPr>
            <p:pic>
              <p:nvPicPr>
                <p:cNvPr id="47" name="图片 46">
                  <a:extLst>
                    <a:ext uri="{FF2B5EF4-FFF2-40B4-BE49-F238E27FC236}">
                      <a16:creationId xmlns:a16="http://schemas.microsoft.com/office/drawing/2014/main" id="{45EC40FC-16DB-4564-867E-E5C07C8564D1}"/>
                    </a:ext>
                  </a:extLst>
                </p:cNvPr>
                <p:cNvPicPr>
                  <a:picLocks noChangeAspect="1"/>
                </p:cNvPicPr>
                <p:nvPr/>
              </p:nvPicPr>
              <p:blipFill>
                <a:blip r:embed="rId18"/>
                <a:stretch>
                  <a:fillRect/>
                </a:stretch>
              </p:blipFill>
              <p:spPr>
                <a:xfrm>
                  <a:off x="7659586" y="3262497"/>
                  <a:ext cx="995940" cy="746955"/>
                </a:xfrm>
                <a:prstGeom prst="rect">
                  <a:avLst/>
                </a:prstGeom>
              </p:spPr>
            </p:pic>
            <p:sp>
              <p:nvSpPr>
                <p:cNvPr id="48" name="文本框 47">
                  <a:extLst>
                    <a:ext uri="{FF2B5EF4-FFF2-40B4-BE49-F238E27FC236}">
                      <a16:creationId xmlns:a16="http://schemas.microsoft.com/office/drawing/2014/main" id="{560A5C23-337A-4A72-B291-B0F8132E5F4E}"/>
                    </a:ext>
                  </a:extLst>
                </p:cNvPr>
                <p:cNvSpPr txBox="1"/>
                <p:nvPr/>
              </p:nvSpPr>
              <p:spPr>
                <a:xfrm>
                  <a:off x="7716132" y="3929335"/>
                  <a:ext cx="871405" cy="454733"/>
                </a:xfrm>
                <a:prstGeom prst="rect">
                  <a:avLst/>
                </a:prstGeom>
                <a:noFill/>
              </p:spPr>
              <p:txBody>
                <a:bodyPr wrap="none" rtlCol="0">
                  <a:spAutoFit/>
                </a:bodyPr>
                <a:lstStyle/>
                <a:p>
                  <a:pPr algn="ctr"/>
                  <a:r>
                    <a:rPr lang="en-US" altLang="zh-CN" sz="1200" b="1" dirty="0"/>
                    <a:t>Hub</a:t>
                  </a:r>
                  <a:endParaRPr lang="en-US" sz="1200" b="1" dirty="0"/>
                </a:p>
              </p:txBody>
            </p:sp>
          </p:grpSp>
        </p:grpSp>
        <p:grpSp>
          <p:nvGrpSpPr>
            <p:cNvPr id="31" name="组合 30">
              <a:extLst>
                <a:ext uri="{FF2B5EF4-FFF2-40B4-BE49-F238E27FC236}">
                  <a16:creationId xmlns:a16="http://schemas.microsoft.com/office/drawing/2014/main" id="{90CC1D48-93DE-4C76-82D7-635D9F240E7E}"/>
                </a:ext>
              </a:extLst>
            </p:cNvPr>
            <p:cNvGrpSpPr/>
            <p:nvPr/>
          </p:nvGrpSpPr>
          <p:grpSpPr>
            <a:xfrm>
              <a:off x="9233672" y="1492762"/>
              <a:ext cx="1314744" cy="1233970"/>
              <a:chOff x="3656375" y="1325242"/>
              <a:chExt cx="1491653" cy="1534196"/>
            </a:xfrm>
          </p:grpSpPr>
          <p:pic>
            <p:nvPicPr>
              <p:cNvPr id="35" name="图片 34">
                <a:extLst>
                  <a:ext uri="{FF2B5EF4-FFF2-40B4-BE49-F238E27FC236}">
                    <a16:creationId xmlns:a16="http://schemas.microsoft.com/office/drawing/2014/main" id="{96F4DC37-6B1E-4848-BF22-0505E0F215A8}"/>
                  </a:ext>
                </a:extLst>
              </p:cNvPr>
              <p:cNvPicPr>
                <a:picLocks noChangeAspect="1"/>
              </p:cNvPicPr>
              <p:nvPr/>
            </p:nvPicPr>
            <p:blipFill>
              <a:blip r:embed="rId19"/>
              <a:stretch>
                <a:fillRect/>
              </a:stretch>
            </p:blipFill>
            <p:spPr>
              <a:xfrm>
                <a:off x="3656375" y="1325242"/>
                <a:ext cx="1457676" cy="1084782"/>
              </a:xfrm>
              <a:prstGeom prst="rect">
                <a:avLst/>
              </a:prstGeom>
            </p:spPr>
          </p:pic>
          <p:sp>
            <p:nvSpPr>
              <p:cNvPr id="36" name="文本框 35">
                <a:extLst>
                  <a:ext uri="{FF2B5EF4-FFF2-40B4-BE49-F238E27FC236}">
                    <a16:creationId xmlns:a16="http://schemas.microsoft.com/office/drawing/2014/main" id="{08C42030-ECDD-4F7D-91BC-4A8BD977AE6B}"/>
                  </a:ext>
                </a:extLst>
              </p:cNvPr>
              <p:cNvSpPr txBox="1"/>
              <p:nvPr/>
            </p:nvSpPr>
            <p:spPr>
              <a:xfrm>
                <a:off x="3706876" y="2187642"/>
                <a:ext cx="1441152" cy="671796"/>
              </a:xfrm>
              <a:prstGeom prst="rect">
                <a:avLst/>
              </a:prstGeom>
              <a:noFill/>
            </p:spPr>
            <p:txBody>
              <a:bodyPr wrap="none" rtlCol="0">
                <a:spAutoFit/>
              </a:bodyPr>
              <a:lstStyle/>
              <a:p>
                <a:pPr algn="ctr"/>
                <a:r>
                  <a:rPr lang="en-US" sz="1400" b="1" dirty="0"/>
                  <a:t>Smart Home </a:t>
                </a:r>
              </a:p>
              <a:p>
                <a:pPr algn="ctr"/>
                <a:r>
                  <a:rPr lang="en-US" altLang="zh-CN" sz="1400" b="1" dirty="0"/>
                  <a:t>Server</a:t>
                </a:r>
                <a:endParaRPr lang="en-US" sz="1400" b="1" dirty="0"/>
              </a:p>
            </p:txBody>
          </p:sp>
        </p:grpSp>
        <p:grpSp>
          <p:nvGrpSpPr>
            <p:cNvPr id="32" name="组合 31">
              <a:extLst>
                <a:ext uri="{FF2B5EF4-FFF2-40B4-BE49-F238E27FC236}">
                  <a16:creationId xmlns:a16="http://schemas.microsoft.com/office/drawing/2014/main" id="{A38823FE-E6D2-4458-996F-A20F5D700B0C}"/>
                </a:ext>
              </a:extLst>
            </p:cNvPr>
            <p:cNvGrpSpPr/>
            <p:nvPr/>
          </p:nvGrpSpPr>
          <p:grpSpPr>
            <a:xfrm>
              <a:off x="10809688" y="1435123"/>
              <a:ext cx="1261886" cy="1097564"/>
              <a:chOff x="6546261" y="949940"/>
              <a:chExt cx="1457676" cy="1252217"/>
            </a:xfrm>
          </p:grpSpPr>
          <p:pic>
            <p:nvPicPr>
              <p:cNvPr id="33" name="图片 32">
                <a:extLst>
                  <a:ext uri="{FF2B5EF4-FFF2-40B4-BE49-F238E27FC236}">
                    <a16:creationId xmlns:a16="http://schemas.microsoft.com/office/drawing/2014/main" id="{04E9CD9A-6513-4BD8-AB7B-ABEF00C08366}"/>
                  </a:ext>
                </a:extLst>
              </p:cNvPr>
              <p:cNvPicPr>
                <a:picLocks noChangeAspect="1"/>
              </p:cNvPicPr>
              <p:nvPr/>
            </p:nvPicPr>
            <p:blipFill>
              <a:blip r:embed="rId19"/>
              <a:stretch>
                <a:fillRect/>
              </a:stretch>
            </p:blipFill>
            <p:spPr>
              <a:xfrm>
                <a:off x="6546261" y="949940"/>
                <a:ext cx="1457676" cy="1084782"/>
              </a:xfrm>
              <a:prstGeom prst="rect">
                <a:avLst/>
              </a:prstGeom>
            </p:spPr>
          </p:pic>
          <p:sp>
            <p:nvSpPr>
              <p:cNvPr id="34" name="文本框 33">
                <a:extLst>
                  <a:ext uri="{FF2B5EF4-FFF2-40B4-BE49-F238E27FC236}">
                    <a16:creationId xmlns:a16="http://schemas.microsoft.com/office/drawing/2014/main" id="{B2625118-3107-4038-8791-94C953C4B163}"/>
                  </a:ext>
                </a:extLst>
              </p:cNvPr>
              <p:cNvSpPr txBox="1"/>
              <p:nvPr/>
            </p:nvSpPr>
            <p:spPr>
              <a:xfrm>
                <a:off x="6638210" y="1851013"/>
                <a:ext cx="1300278" cy="351144"/>
              </a:xfrm>
              <a:prstGeom prst="rect">
                <a:avLst/>
              </a:prstGeom>
              <a:noFill/>
            </p:spPr>
            <p:txBody>
              <a:bodyPr wrap="none" rtlCol="0">
                <a:spAutoFit/>
              </a:bodyPr>
              <a:lstStyle/>
              <a:p>
                <a:pPr algn="ctr"/>
                <a:r>
                  <a:rPr lang="en-US" sz="1400" b="1" dirty="0"/>
                  <a:t>Hub Server</a:t>
                </a:r>
              </a:p>
            </p:txBody>
          </p:sp>
        </p:grpSp>
      </p:grpSp>
      <p:pic>
        <p:nvPicPr>
          <p:cNvPr id="72" name="图片 5">
            <a:extLst>
              <a:ext uri="{FF2B5EF4-FFF2-40B4-BE49-F238E27FC236}">
                <a16:creationId xmlns:a16="http://schemas.microsoft.com/office/drawing/2014/main" id="{B012162A-7586-46BC-B81C-A61BC99B0D82}"/>
              </a:ext>
            </a:extLst>
          </p:cNvPr>
          <p:cNvPicPr>
            <a:picLocks noChangeAspect="1"/>
          </p:cNvPicPr>
          <p:nvPr/>
        </p:nvPicPr>
        <p:blipFill>
          <a:blip r:embed="rId20"/>
          <a:stretch>
            <a:fillRect/>
          </a:stretch>
        </p:blipFill>
        <p:spPr>
          <a:xfrm>
            <a:off x="278011" y="2547709"/>
            <a:ext cx="732246" cy="766404"/>
          </a:xfrm>
          <a:prstGeom prst="rect">
            <a:avLst/>
          </a:prstGeom>
        </p:spPr>
      </p:pic>
      <p:sp>
        <p:nvSpPr>
          <p:cNvPr id="73" name="文本框 6">
            <a:extLst>
              <a:ext uri="{FF2B5EF4-FFF2-40B4-BE49-F238E27FC236}">
                <a16:creationId xmlns:a16="http://schemas.microsoft.com/office/drawing/2014/main" id="{563ED329-5A38-452D-98D7-92569550CE9E}"/>
              </a:ext>
            </a:extLst>
          </p:cNvPr>
          <p:cNvSpPr txBox="1"/>
          <p:nvPr/>
        </p:nvSpPr>
        <p:spPr>
          <a:xfrm>
            <a:off x="-37043" y="3272862"/>
            <a:ext cx="1511175" cy="663160"/>
          </a:xfrm>
          <a:prstGeom prst="rect">
            <a:avLst/>
          </a:prstGeom>
          <a:noFill/>
        </p:spPr>
        <p:txBody>
          <a:bodyPr wrap="square" rtlCol="0">
            <a:spAutoFit/>
          </a:bodyPr>
          <a:lstStyle/>
          <a:p>
            <a:pPr algn="ctr"/>
            <a:r>
              <a:rPr lang="en-US" b="1" dirty="0"/>
              <a:t>Smart Home </a:t>
            </a:r>
          </a:p>
          <a:p>
            <a:pPr algn="ctr"/>
            <a:r>
              <a:rPr lang="en-US" b="1" dirty="0"/>
              <a:t>App</a:t>
            </a:r>
          </a:p>
        </p:txBody>
      </p:sp>
    </p:spTree>
    <p:extLst>
      <p:ext uri="{BB962C8B-B14F-4D97-AF65-F5344CB8AC3E}">
        <p14:creationId xmlns:p14="http://schemas.microsoft.com/office/powerpoint/2010/main" val="395269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C9E055-C7FE-470D-81DD-E6DFB036E677}"/>
              </a:ext>
            </a:extLst>
          </p:cNvPr>
          <p:cNvSpPr>
            <a:spLocks noGrp="1"/>
          </p:cNvSpPr>
          <p:nvPr>
            <p:ph type="dt" sz="half" idx="10"/>
          </p:nvPr>
        </p:nvSpPr>
        <p:spPr/>
        <p:txBody>
          <a:bodyPr/>
          <a:lstStyle/>
          <a:p>
            <a:fld id="{FEA7353B-AB67-4F4D-8323-CA94D33CA426}"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B316D07F-ACA9-4119-9259-2A79A2C1B697}"/>
              </a:ext>
            </a:extLst>
          </p:cNvPr>
          <p:cNvSpPr>
            <a:spLocks noGrp="1"/>
          </p:cNvSpPr>
          <p:nvPr>
            <p:ph type="sldNum" sz="quarter" idx="12"/>
          </p:nvPr>
        </p:nvSpPr>
        <p:spPr/>
        <p:txBody>
          <a:bodyPr/>
          <a:lstStyle/>
          <a:p>
            <a:fld id="{12633BAD-9368-460B-83A5-8FA1CBAFC089}" type="slidenum">
              <a:rPr lang="zh-CN" altLang="en-US" smtClean="0"/>
              <a:t>57</a:t>
            </a:fld>
            <a:endParaRPr lang="zh-CN" altLang="en-US"/>
          </a:p>
        </p:txBody>
      </p:sp>
      <p:sp>
        <p:nvSpPr>
          <p:cNvPr id="4" name="标题 3">
            <a:extLst>
              <a:ext uri="{FF2B5EF4-FFF2-40B4-BE49-F238E27FC236}">
                <a16:creationId xmlns:a16="http://schemas.microsoft.com/office/drawing/2014/main" id="{E5D678AB-A93C-42B5-A5DF-32389C2E0743}"/>
              </a:ext>
            </a:extLst>
          </p:cNvPr>
          <p:cNvSpPr>
            <a:spLocks noGrp="1"/>
          </p:cNvSpPr>
          <p:nvPr>
            <p:ph type="title"/>
          </p:nvPr>
        </p:nvSpPr>
        <p:spPr/>
        <p:txBody>
          <a:bodyPr/>
          <a:lstStyle/>
          <a:p>
            <a:r>
              <a:rPr lang="en-US" dirty="0"/>
              <a:t>Preliminary Results of Future Works</a:t>
            </a:r>
          </a:p>
        </p:txBody>
      </p:sp>
      <p:sp>
        <p:nvSpPr>
          <p:cNvPr id="5" name="内容占位符 4">
            <a:extLst>
              <a:ext uri="{FF2B5EF4-FFF2-40B4-BE49-F238E27FC236}">
                <a16:creationId xmlns:a16="http://schemas.microsoft.com/office/drawing/2014/main" id="{251F5049-7704-4AA1-9B3E-4A7245CE46C9}"/>
              </a:ext>
            </a:extLst>
          </p:cNvPr>
          <p:cNvSpPr>
            <a:spLocks noGrp="1"/>
          </p:cNvSpPr>
          <p:nvPr>
            <p:ph sz="quarter" idx="13"/>
          </p:nvPr>
        </p:nvSpPr>
        <p:spPr>
          <a:xfrm>
            <a:off x="204486" y="944960"/>
            <a:ext cx="4896324" cy="5202451"/>
          </a:xfrm>
        </p:spPr>
        <p:txBody>
          <a:bodyPr/>
          <a:lstStyle/>
          <a:p>
            <a:pPr marL="342900" indent="-342900">
              <a:buFont typeface="Arial" panose="020B0604020202020204" pitchFamily="34" charset="0"/>
              <a:buChar char="•"/>
            </a:pPr>
            <a:r>
              <a:rPr lang="en-US" dirty="0"/>
              <a:t>Built a sensor fusion for smart home environment.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Collected totally 232,315 pieces of smart home data for evaluation. </a:t>
            </a:r>
          </a:p>
        </p:txBody>
      </p:sp>
      <p:pic>
        <p:nvPicPr>
          <p:cNvPr id="38" name="图片 37">
            <a:extLst>
              <a:ext uri="{FF2B5EF4-FFF2-40B4-BE49-F238E27FC236}">
                <a16:creationId xmlns:a16="http://schemas.microsoft.com/office/drawing/2014/main" id="{87C75FE5-FA71-418C-85A4-F92C35FAAFB4}"/>
              </a:ext>
            </a:extLst>
          </p:cNvPr>
          <p:cNvPicPr>
            <a:picLocks noChangeAspect="1"/>
          </p:cNvPicPr>
          <p:nvPr/>
        </p:nvPicPr>
        <p:blipFill>
          <a:blip r:embed="rId2"/>
          <a:stretch>
            <a:fillRect/>
          </a:stretch>
        </p:blipFill>
        <p:spPr>
          <a:xfrm>
            <a:off x="5454570" y="1037324"/>
            <a:ext cx="6411818" cy="4783352"/>
          </a:xfrm>
          <a:prstGeom prst="rect">
            <a:avLst/>
          </a:prstGeom>
        </p:spPr>
      </p:pic>
    </p:spTree>
    <p:extLst>
      <p:ext uri="{BB962C8B-B14F-4D97-AF65-F5344CB8AC3E}">
        <p14:creationId xmlns:p14="http://schemas.microsoft.com/office/powerpoint/2010/main" val="2010633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7EB6B-3BE9-2641-9DAB-3A7FC391C9BF}"/>
              </a:ext>
            </a:extLst>
          </p:cNvPr>
          <p:cNvSpPr txBox="1"/>
          <p:nvPr/>
        </p:nvSpPr>
        <p:spPr>
          <a:xfrm>
            <a:off x="3471619" y="2944679"/>
            <a:ext cx="4866468"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cs typeface="Arial" panose="020B0604020202020204" pitchFamily="34" charset="0"/>
              </a:rPr>
              <a:t>Thank</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You!</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57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5C788-49DB-46E1-9D82-17D7C6B8D6B2}"/>
              </a:ext>
            </a:extLst>
          </p:cNvPr>
          <p:cNvSpPr>
            <a:spLocks noGrp="1"/>
          </p:cNvSpPr>
          <p:nvPr>
            <p:ph type="dt" sz="half" idx="10"/>
          </p:nvPr>
        </p:nvSpPr>
        <p:spPr/>
        <p:txBody>
          <a:bodyPr/>
          <a:lstStyle/>
          <a:p>
            <a:fld id="{FAAD2401-12CA-AF48-9327-81DACDCB6833}"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3AB6BC97-49F1-4E09-AAC7-65ECF4118894}"/>
              </a:ext>
            </a:extLst>
          </p:cNvPr>
          <p:cNvSpPr>
            <a:spLocks noGrp="1"/>
          </p:cNvSpPr>
          <p:nvPr>
            <p:ph type="sldNum" sz="quarter" idx="12"/>
          </p:nvPr>
        </p:nvSpPr>
        <p:spPr/>
        <p:txBody>
          <a:bodyPr/>
          <a:lstStyle/>
          <a:p>
            <a:fld id="{12633BAD-9368-460B-83A5-8FA1CBAFC089}" type="slidenum">
              <a:rPr lang="zh-CN" altLang="en-US" smtClean="0"/>
              <a:t>6</a:t>
            </a:fld>
            <a:endParaRPr lang="zh-CN" altLang="en-US"/>
          </a:p>
        </p:txBody>
      </p:sp>
      <p:sp>
        <p:nvSpPr>
          <p:cNvPr id="4" name="Title 2">
            <a:extLst>
              <a:ext uri="{FF2B5EF4-FFF2-40B4-BE49-F238E27FC236}">
                <a16:creationId xmlns:a16="http://schemas.microsoft.com/office/drawing/2014/main" id="{F6C73EC9-D6B8-47FC-A132-2A19CB181D6D}"/>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Market of Smart Devices</a:t>
            </a:r>
          </a:p>
        </p:txBody>
      </p:sp>
      <p:pic>
        <p:nvPicPr>
          <p:cNvPr id="9" name="图片 8">
            <a:extLst>
              <a:ext uri="{FF2B5EF4-FFF2-40B4-BE49-F238E27FC236}">
                <a16:creationId xmlns:a16="http://schemas.microsoft.com/office/drawing/2014/main" id="{F308828E-186E-4148-A739-440799984BB5}"/>
              </a:ext>
            </a:extLst>
          </p:cNvPr>
          <p:cNvPicPr>
            <a:picLocks noChangeAspect="1"/>
          </p:cNvPicPr>
          <p:nvPr/>
        </p:nvPicPr>
        <p:blipFill>
          <a:blip r:embed="rId2"/>
          <a:stretch>
            <a:fillRect/>
          </a:stretch>
        </p:blipFill>
        <p:spPr>
          <a:xfrm>
            <a:off x="6234538" y="1215802"/>
            <a:ext cx="5957462" cy="4426395"/>
          </a:xfrm>
          <a:prstGeom prst="rect">
            <a:avLst/>
          </a:prstGeom>
        </p:spPr>
      </p:pic>
      <p:sp>
        <p:nvSpPr>
          <p:cNvPr id="10" name="矩形 9">
            <a:extLst>
              <a:ext uri="{FF2B5EF4-FFF2-40B4-BE49-F238E27FC236}">
                <a16:creationId xmlns:a16="http://schemas.microsoft.com/office/drawing/2014/main" id="{CEA17867-4C8E-41C8-B479-1CEBC2914B46}"/>
              </a:ext>
            </a:extLst>
          </p:cNvPr>
          <p:cNvSpPr/>
          <p:nvPr/>
        </p:nvSpPr>
        <p:spPr>
          <a:xfrm>
            <a:off x="6234538" y="5694729"/>
            <a:ext cx="6096000" cy="523220"/>
          </a:xfrm>
          <a:prstGeom prst="rect">
            <a:avLst/>
          </a:prstGeom>
        </p:spPr>
        <p:txBody>
          <a:bodyPr>
            <a:spAutoFit/>
          </a:bodyPr>
          <a:lstStyle/>
          <a:p>
            <a:r>
              <a:rPr lang="en-US" sz="1400" dirty="0"/>
              <a:t>https://www.statista.com/statistics/682204/global-smart-home-market-size/</a:t>
            </a:r>
          </a:p>
        </p:txBody>
      </p:sp>
      <p:pic>
        <p:nvPicPr>
          <p:cNvPr id="12" name="图片 11">
            <a:extLst>
              <a:ext uri="{FF2B5EF4-FFF2-40B4-BE49-F238E27FC236}">
                <a16:creationId xmlns:a16="http://schemas.microsoft.com/office/drawing/2014/main" id="{EB0E34E1-EC13-49D6-9DD5-0D648EFAA623}"/>
              </a:ext>
            </a:extLst>
          </p:cNvPr>
          <p:cNvPicPr>
            <a:picLocks noChangeAspect="1"/>
          </p:cNvPicPr>
          <p:nvPr/>
        </p:nvPicPr>
        <p:blipFill>
          <a:blip r:embed="rId3"/>
          <a:stretch>
            <a:fillRect/>
          </a:stretch>
        </p:blipFill>
        <p:spPr>
          <a:xfrm>
            <a:off x="42435" y="1227471"/>
            <a:ext cx="6028165" cy="4478927"/>
          </a:xfrm>
          <a:prstGeom prst="rect">
            <a:avLst/>
          </a:prstGeom>
        </p:spPr>
      </p:pic>
      <p:sp>
        <p:nvSpPr>
          <p:cNvPr id="13" name="矩形 12">
            <a:extLst>
              <a:ext uri="{FF2B5EF4-FFF2-40B4-BE49-F238E27FC236}">
                <a16:creationId xmlns:a16="http://schemas.microsoft.com/office/drawing/2014/main" id="{E53BC0C1-0651-43A9-84B3-BB5170C61401}"/>
              </a:ext>
            </a:extLst>
          </p:cNvPr>
          <p:cNvSpPr/>
          <p:nvPr/>
        </p:nvSpPr>
        <p:spPr>
          <a:xfrm>
            <a:off x="431690" y="5811618"/>
            <a:ext cx="6096000" cy="523220"/>
          </a:xfrm>
          <a:prstGeom prst="rect">
            <a:avLst/>
          </a:prstGeom>
        </p:spPr>
        <p:txBody>
          <a:bodyPr>
            <a:spAutoFit/>
          </a:bodyPr>
          <a:lstStyle/>
          <a:p>
            <a:r>
              <a:rPr lang="en-US" sz="1400" dirty="0"/>
              <a:t>https://www.statista.com/statistics/237505/global-revenue-from-smartphones-since-2008/</a:t>
            </a:r>
          </a:p>
        </p:txBody>
      </p:sp>
    </p:spTree>
    <p:extLst>
      <p:ext uri="{BB962C8B-B14F-4D97-AF65-F5344CB8AC3E}">
        <p14:creationId xmlns:p14="http://schemas.microsoft.com/office/powerpoint/2010/main" val="367099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1D60A5-6798-4245-B380-BE1922315943}"/>
              </a:ext>
            </a:extLst>
          </p:cNvPr>
          <p:cNvSpPr>
            <a:spLocks noGrp="1"/>
          </p:cNvSpPr>
          <p:nvPr>
            <p:ph type="dt" sz="half" idx="10"/>
          </p:nvPr>
        </p:nvSpPr>
        <p:spPr/>
        <p:txBody>
          <a:bodyPr/>
          <a:lstStyle/>
          <a:p>
            <a:fld id="{FAAD2401-12CA-AF48-9327-81DACDCB6833}"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669F57D5-5D69-45D5-AC87-37E516796FF5}"/>
              </a:ext>
            </a:extLst>
          </p:cNvPr>
          <p:cNvSpPr>
            <a:spLocks noGrp="1"/>
          </p:cNvSpPr>
          <p:nvPr>
            <p:ph type="sldNum" sz="quarter" idx="12"/>
          </p:nvPr>
        </p:nvSpPr>
        <p:spPr/>
        <p:txBody>
          <a:bodyPr/>
          <a:lstStyle/>
          <a:p>
            <a:fld id="{12633BAD-9368-460B-83A5-8FA1CBAFC089}" type="slidenum">
              <a:rPr lang="zh-CN" altLang="en-US" smtClean="0"/>
              <a:t>7</a:t>
            </a:fld>
            <a:endParaRPr lang="zh-CN" altLang="en-US"/>
          </a:p>
        </p:txBody>
      </p:sp>
      <p:sp>
        <p:nvSpPr>
          <p:cNvPr id="4" name="Title 2">
            <a:extLst>
              <a:ext uri="{FF2B5EF4-FFF2-40B4-BE49-F238E27FC236}">
                <a16:creationId xmlns:a16="http://schemas.microsoft.com/office/drawing/2014/main" id="{867C2574-D02A-4697-B9B4-7297B0532FD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Security of Smart Devices is Concerning </a:t>
            </a:r>
          </a:p>
        </p:txBody>
      </p:sp>
      <p:pic>
        <p:nvPicPr>
          <p:cNvPr id="5" name="图片 4">
            <a:extLst>
              <a:ext uri="{FF2B5EF4-FFF2-40B4-BE49-F238E27FC236}">
                <a16:creationId xmlns:a16="http://schemas.microsoft.com/office/drawing/2014/main" id="{333DC2E6-39F9-4CAD-A345-844BCC96B3DE}"/>
              </a:ext>
            </a:extLst>
          </p:cNvPr>
          <p:cNvPicPr>
            <a:picLocks noChangeAspect="1"/>
          </p:cNvPicPr>
          <p:nvPr/>
        </p:nvPicPr>
        <p:blipFill>
          <a:blip r:embed="rId2"/>
          <a:stretch>
            <a:fillRect/>
          </a:stretch>
        </p:blipFill>
        <p:spPr>
          <a:xfrm>
            <a:off x="480504" y="1086181"/>
            <a:ext cx="5535031" cy="3937194"/>
          </a:xfrm>
          <a:prstGeom prst="rect">
            <a:avLst/>
          </a:prstGeom>
        </p:spPr>
      </p:pic>
      <p:pic>
        <p:nvPicPr>
          <p:cNvPr id="6" name="图片 5">
            <a:extLst>
              <a:ext uri="{FF2B5EF4-FFF2-40B4-BE49-F238E27FC236}">
                <a16:creationId xmlns:a16="http://schemas.microsoft.com/office/drawing/2014/main" id="{72EAD5CA-A58F-4728-A120-66CF637771B0}"/>
              </a:ext>
            </a:extLst>
          </p:cNvPr>
          <p:cNvPicPr>
            <a:picLocks noChangeAspect="1"/>
          </p:cNvPicPr>
          <p:nvPr/>
        </p:nvPicPr>
        <p:blipFill>
          <a:blip r:embed="rId3"/>
          <a:stretch>
            <a:fillRect/>
          </a:stretch>
        </p:blipFill>
        <p:spPr>
          <a:xfrm>
            <a:off x="6134243" y="1086181"/>
            <a:ext cx="5577253" cy="3516476"/>
          </a:xfrm>
          <a:prstGeom prst="rect">
            <a:avLst/>
          </a:prstGeom>
        </p:spPr>
      </p:pic>
      <p:pic>
        <p:nvPicPr>
          <p:cNvPr id="8" name="图片 7">
            <a:extLst>
              <a:ext uri="{FF2B5EF4-FFF2-40B4-BE49-F238E27FC236}">
                <a16:creationId xmlns:a16="http://schemas.microsoft.com/office/drawing/2014/main" id="{7E9C33D5-300D-4D34-AA48-06FA47BC90EF}"/>
              </a:ext>
            </a:extLst>
          </p:cNvPr>
          <p:cNvPicPr>
            <a:picLocks noChangeAspect="1"/>
          </p:cNvPicPr>
          <p:nvPr/>
        </p:nvPicPr>
        <p:blipFill>
          <a:blip r:embed="rId4"/>
          <a:stretch>
            <a:fillRect/>
          </a:stretch>
        </p:blipFill>
        <p:spPr>
          <a:xfrm>
            <a:off x="6176467" y="2709748"/>
            <a:ext cx="5268147" cy="3916882"/>
          </a:xfrm>
          <a:prstGeom prst="rect">
            <a:avLst/>
          </a:prstGeom>
        </p:spPr>
      </p:pic>
      <p:pic>
        <p:nvPicPr>
          <p:cNvPr id="10" name="图片 9">
            <a:extLst>
              <a:ext uri="{FF2B5EF4-FFF2-40B4-BE49-F238E27FC236}">
                <a16:creationId xmlns:a16="http://schemas.microsoft.com/office/drawing/2014/main" id="{DC0E742E-BC5E-4EAB-A86E-46BC7098AFCA}"/>
              </a:ext>
            </a:extLst>
          </p:cNvPr>
          <p:cNvPicPr>
            <a:picLocks noChangeAspect="1"/>
          </p:cNvPicPr>
          <p:nvPr/>
        </p:nvPicPr>
        <p:blipFill>
          <a:blip r:embed="rId5"/>
          <a:stretch>
            <a:fillRect/>
          </a:stretch>
        </p:blipFill>
        <p:spPr>
          <a:xfrm>
            <a:off x="138311" y="2382638"/>
            <a:ext cx="5784959" cy="4061429"/>
          </a:xfrm>
          <a:prstGeom prst="rect">
            <a:avLst/>
          </a:prstGeom>
        </p:spPr>
      </p:pic>
      <p:pic>
        <p:nvPicPr>
          <p:cNvPr id="9" name="图片 8">
            <a:extLst>
              <a:ext uri="{FF2B5EF4-FFF2-40B4-BE49-F238E27FC236}">
                <a16:creationId xmlns:a16="http://schemas.microsoft.com/office/drawing/2014/main" id="{98463405-D421-40A9-8C96-3D661CE72241}"/>
              </a:ext>
            </a:extLst>
          </p:cNvPr>
          <p:cNvPicPr>
            <a:picLocks noChangeAspect="1"/>
          </p:cNvPicPr>
          <p:nvPr/>
        </p:nvPicPr>
        <p:blipFill>
          <a:blip r:embed="rId6"/>
          <a:stretch>
            <a:fillRect/>
          </a:stretch>
        </p:blipFill>
        <p:spPr>
          <a:xfrm>
            <a:off x="413518" y="4376573"/>
            <a:ext cx="5699613" cy="2432619"/>
          </a:xfrm>
          <a:prstGeom prst="rect">
            <a:avLst/>
          </a:prstGeom>
        </p:spPr>
      </p:pic>
      <p:sp>
        <p:nvSpPr>
          <p:cNvPr id="11" name="矩形 10">
            <a:extLst>
              <a:ext uri="{FF2B5EF4-FFF2-40B4-BE49-F238E27FC236}">
                <a16:creationId xmlns:a16="http://schemas.microsoft.com/office/drawing/2014/main" id="{858CB75F-D4F8-4B1B-99F6-48BAE132223E}"/>
              </a:ext>
            </a:extLst>
          </p:cNvPr>
          <p:cNvSpPr/>
          <p:nvPr/>
        </p:nvSpPr>
        <p:spPr>
          <a:xfrm>
            <a:off x="1713673" y="2236494"/>
            <a:ext cx="8841140" cy="16286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Why can’t we apply traditional desktop protective mechanisms to smart devices?</a:t>
            </a:r>
          </a:p>
        </p:txBody>
      </p:sp>
    </p:spTree>
    <p:extLst>
      <p:ext uri="{BB962C8B-B14F-4D97-AF65-F5344CB8AC3E}">
        <p14:creationId xmlns:p14="http://schemas.microsoft.com/office/powerpoint/2010/main" val="32527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42922-D354-499D-88B3-3103DD1C6D5A}"/>
              </a:ext>
            </a:extLst>
          </p:cNvPr>
          <p:cNvSpPr>
            <a:spLocks noGrp="1"/>
          </p:cNvSpPr>
          <p:nvPr>
            <p:ph type="dt" sz="half" idx="10"/>
          </p:nvPr>
        </p:nvSpPr>
        <p:spPr/>
        <p:txBody>
          <a:bodyPr/>
          <a:lstStyle/>
          <a:p>
            <a:fld id="{FAAD2401-12CA-AF48-9327-81DACDCB6833}"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2560BDE9-6A8D-4B16-8880-DAFBE6F5D1E6}"/>
              </a:ext>
            </a:extLst>
          </p:cNvPr>
          <p:cNvSpPr>
            <a:spLocks noGrp="1"/>
          </p:cNvSpPr>
          <p:nvPr>
            <p:ph type="sldNum" sz="quarter" idx="12"/>
          </p:nvPr>
        </p:nvSpPr>
        <p:spPr/>
        <p:txBody>
          <a:bodyPr/>
          <a:lstStyle/>
          <a:p>
            <a:fld id="{12633BAD-9368-460B-83A5-8FA1CBAFC089}" type="slidenum">
              <a:rPr lang="zh-CN" altLang="en-US" smtClean="0"/>
              <a:t>8</a:t>
            </a:fld>
            <a:endParaRPr lang="zh-CN" altLang="en-US"/>
          </a:p>
        </p:txBody>
      </p:sp>
      <p:sp>
        <p:nvSpPr>
          <p:cNvPr id="4" name="Title 2">
            <a:extLst>
              <a:ext uri="{FF2B5EF4-FFF2-40B4-BE49-F238E27FC236}">
                <a16:creationId xmlns:a16="http://schemas.microsoft.com/office/drawing/2014/main" id="{7C5B1F9C-23D0-4026-9508-8FB7A0E69768}"/>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Challenges</a:t>
            </a:r>
          </a:p>
        </p:txBody>
      </p:sp>
      <p:sp>
        <p:nvSpPr>
          <p:cNvPr id="11" name="Title 1">
            <a:extLst>
              <a:ext uri="{FF2B5EF4-FFF2-40B4-BE49-F238E27FC236}">
                <a16:creationId xmlns:a16="http://schemas.microsoft.com/office/drawing/2014/main" id="{697A5801-C6A4-4299-964F-313E6A36EF42}"/>
              </a:ext>
            </a:extLst>
          </p:cNvPr>
          <p:cNvSpPr txBox="1">
            <a:spLocks/>
          </p:cNvSpPr>
          <p:nvPr/>
        </p:nvSpPr>
        <p:spPr>
          <a:xfrm>
            <a:off x="378480" y="920225"/>
            <a:ext cx="11730039" cy="511365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p>
        </p:txBody>
      </p:sp>
      <p:sp>
        <p:nvSpPr>
          <p:cNvPr id="12" name="Title 1">
            <a:extLst>
              <a:ext uri="{FF2B5EF4-FFF2-40B4-BE49-F238E27FC236}">
                <a16:creationId xmlns:a16="http://schemas.microsoft.com/office/drawing/2014/main" id="{6F7B4F59-0416-4620-B5F1-425DE1FB962A}"/>
              </a:ext>
            </a:extLst>
          </p:cNvPr>
          <p:cNvSpPr txBox="1">
            <a:spLocks/>
          </p:cNvSpPr>
          <p:nvPr/>
        </p:nvSpPr>
        <p:spPr>
          <a:xfrm>
            <a:off x="273738" y="920224"/>
            <a:ext cx="6394975" cy="5206837"/>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en-US" sz="2800" b="0" dirty="0">
                <a:solidFill>
                  <a:schemeClr val="tx1"/>
                </a:solidFill>
              </a:rPr>
              <a:t>Smart devices are computationally limited for powerful firewalls.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dirty="0">
                <a:solidFill>
                  <a:schemeClr val="tx1"/>
                </a:solidFill>
              </a:rPr>
              <a:t> </a:t>
            </a:r>
            <a:r>
              <a:rPr lang="en-US" sz="2800" b="0" dirty="0">
                <a:solidFill>
                  <a:schemeClr val="tx1"/>
                </a:solidFill>
              </a:rPr>
              <a:t>The OS/firmware of smart devices are quite different from those of desktops.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Complicated attack vectors.</a:t>
            </a:r>
          </a:p>
          <a:p>
            <a:pPr marL="457200" indent="-457200">
              <a:buFont typeface="Wingdings" panose="05000000000000000000" pitchFamily="2" charset="2"/>
              <a:buChar char="Ø"/>
            </a:pPr>
            <a:endParaRPr lang="en-US" sz="2800" dirty="0">
              <a:solidFill>
                <a:schemeClr val="tx1"/>
              </a:solidFill>
            </a:endParaRPr>
          </a:p>
        </p:txBody>
      </p:sp>
      <p:pic>
        <p:nvPicPr>
          <p:cNvPr id="3076" name="Picture 4" descr="Image result for android icon">
            <a:extLst>
              <a:ext uri="{FF2B5EF4-FFF2-40B4-BE49-F238E27FC236}">
                <a16:creationId xmlns:a16="http://schemas.microsoft.com/office/drawing/2014/main" id="{C205AF1D-13F2-418B-8BC8-C58435CC7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637" y="3000782"/>
            <a:ext cx="1246470" cy="1246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os icon">
            <a:extLst>
              <a:ext uri="{FF2B5EF4-FFF2-40B4-BE49-F238E27FC236}">
                <a16:creationId xmlns:a16="http://schemas.microsoft.com/office/drawing/2014/main" id="{5FC0EB88-0642-488B-A487-39C8356CD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111" y="2972084"/>
            <a:ext cx="1246471" cy="12464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mware icon">
            <a:extLst>
              <a:ext uri="{FF2B5EF4-FFF2-40B4-BE49-F238E27FC236}">
                <a16:creationId xmlns:a16="http://schemas.microsoft.com/office/drawing/2014/main" id="{0450F560-C3FC-40B4-99A1-AE96C8A4D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669" y="2840899"/>
            <a:ext cx="1566235" cy="15662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indows icon">
            <a:extLst>
              <a:ext uri="{FF2B5EF4-FFF2-40B4-BE49-F238E27FC236}">
                <a16:creationId xmlns:a16="http://schemas.microsoft.com/office/drawing/2014/main" id="{89C1BA1A-8019-470F-A98F-F1CCE30BE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755" y="4444483"/>
            <a:ext cx="1085058" cy="10850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AD794C-1631-4C77-9541-C647ACA4F517}"/>
              </a:ext>
            </a:extLst>
          </p:cNvPr>
          <p:cNvSpPr txBox="1"/>
          <p:nvPr/>
        </p:nvSpPr>
        <p:spPr>
          <a:xfrm>
            <a:off x="8834005" y="4403046"/>
            <a:ext cx="473206" cy="369332"/>
          </a:xfrm>
          <a:prstGeom prst="rect">
            <a:avLst/>
          </a:prstGeom>
          <a:noFill/>
        </p:spPr>
        <p:txBody>
          <a:bodyPr wrap="none" rtlCol="0">
            <a:spAutoFit/>
          </a:bodyPr>
          <a:lstStyle/>
          <a:p>
            <a:r>
              <a:rPr lang="en-US" dirty="0"/>
              <a:t>VS</a:t>
            </a:r>
          </a:p>
        </p:txBody>
      </p:sp>
      <p:pic>
        <p:nvPicPr>
          <p:cNvPr id="3084" name="Picture 12" descr="Image result for linux icon">
            <a:extLst>
              <a:ext uri="{FF2B5EF4-FFF2-40B4-BE49-F238E27FC236}">
                <a16:creationId xmlns:a16="http://schemas.microsoft.com/office/drawing/2014/main" id="{A9B900DC-BFF3-4552-9F6F-9CD7DC603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4396" y="4415628"/>
            <a:ext cx="1113913" cy="1113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hacker icon">
            <a:extLst>
              <a:ext uri="{FF2B5EF4-FFF2-40B4-BE49-F238E27FC236}">
                <a16:creationId xmlns:a16="http://schemas.microsoft.com/office/drawing/2014/main" id="{3AE345B7-0BA9-42D7-BDF9-CBFF4E1DFE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230" y="5251074"/>
            <a:ext cx="1058666" cy="13980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6A9252E-4042-4475-939F-2F2D8954A91B}"/>
              </a:ext>
            </a:extLst>
          </p:cNvPr>
          <p:cNvPicPr>
            <a:picLocks noChangeAspect="1"/>
          </p:cNvPicPr>
          <p:nvPr/>
        </p:nvPicPr>
        <p:blipFill>
          <a:blip r:embed="rId8"/>
          <a:stretch>
            <a:fillRect/>
          </a:stretch>
        </p:blipFill>
        <p:spPr>
          <a:xfrm>
            <a:off x="6808027" y="798020"/>
            <a:ext cx="4525161" cy="909229"/>
          </a:xfrm>
          <a:prstGeom prst="rect">
            <a:avLst/>
          </a:prstGeom>
        </p:spPr>
      </p:pic>
      <p:pic>
        <p:nvPicPr>
          <p:cNvPr id="6" name="图片 5">
            <a:extLst>
              <a:ext uri="{FF2B5EF4-FFF2-40B4-BE49-F238E27FC236}">
                <a16:creationId xmlns:a16="http://schemas.microsoft.com/office/drawing/2014/main" id="{7B40F851-6478-4BCF-85E4-07D72F846481}"/>
              </a:ext>
            </a:extLst>
          </p:cNvPr>
          <p:cNvPicPr>
            <a:picLocks noChangeAspect="1"/>
          </p:cNvPicPr>
          <p:nvPr/>
        </p:nvPicPr>
        <p:blipFill>
          <a:blip r:embed="rId9"/>
          <a:stretch>
            <a:fillRect/>
          </a:stretch>
        </p:blipFill>
        <p:spPr>
          <a:xfrm>
            <a:off x="6794588" y="1850382"/>
            <a:ext cx="5025245" cy="691263"/>
          </a:xfrm>
          <a:prstGeom prst="rect">
            <a:avLst/>
          </a:prstGeom>
        </p:spPr>
      </p:pic>
      <p:sp>
        <p:nvSpPr>
          <p:cNvPr id="7" name="矩形 6">
            <a:extLst>
              <a:ext uri="{FF2B5EF4-FFF2-40B4-BE49-F238E27FC236}">
                <a16:creationId xmlns:a16="http://schemas.microsoft.com/office/drawing/2014/main" id="{F99514F3-FC95-4A2E-9CE9-5DF43E1102D3}"/>
              </a:ext>
            </a:extLst>
          </p:cNvPr>
          <p:cNvSpPr/>
          <p:nvPr/>
        </p:nvSpPr>
        <p:spPr>
          <a:xfrm>
            <a:off x="6773455" y="2535725"/>
            <a:ext cx="5371983" cy="338554"/>
          </a:xfrm>
          <a:prstGeom prst="rect">
            <a:avLst/>
          </a:prstGeom>
        </p:spPr>
        <p:txBody>
          <a:bodyPr wrap="none">
            <a:spAutoFit/>
          </a:bodyPr>
          <a:lstStyle/>
          <a:p>
            <a:r>
              <a:rPr lang="en-US" sz="1600" dirty="0"/>
              <a:t>https://en.wikipedia.org/wiki/Instructions_per_second</a:t>
            </a:r>
          </a:p>
        </p:txBody>
      </p:sp>
    </p:spTree>
    <p:extLst>
      <p:ext uri="{BB962C8B-B14F-4D97-AF65-F5344CB8AC3E}">
        <p14:creationId xmlns:p14="http://schemas.microsoft.com/office/powerpoint/2010/main" val="295344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67ED96-631C-4429-83FC-D6ED4D91EA72}"/>
              </a:ext>
            </a:extLst>
          </p:cNvPr>
          <p:cNvSpPr>
            <a:spLocks noGrp="1"/>
          </p:cNvSpPr>
          <p:nvPr>
            <p:ph type="dt" sz="half" idx="10"/>
          </p:nvPr>
        </p:nvSpPr>
        <p:spPr/>
        <p:txBody>
          <a:bodyPr/>
          <a:lstStyle/>
          <a:p>
            <a:fld id="{FAAD2401-12CA-AF48-9327-81DACDCB6833}" type="datetime1">
              <a:rPr lang="en-US" altLang="zh-CN" smtClean="0"/>
              <a:t>12/11/2018</a:t>
            </a:fld>
            <a:endParaRPr lang="zh-CN" altLang="en-US"/>
          </a:p>
        </p:txBody>
      </p:sp>
      <p:sp>
        <p:nvSpPr>
          <p:cNvPr id="3" name="灯片编号占位符 2">
            <a:extLst>
              <a:ext uri="{FF2B5EF4-FFF2-40B4-BE49-F238E27FC236}">
                <a16:creationId xmlns:a16="http://schemas.microsoft.com/office/drawing/2014/main" id="{F2729F1B-56AA-4233-8F4A-9FABA8B8E59F}"/>
              </a:ext>
            </a:extLst>
          </p:cNvPr>
          <p:cNvSpPr>
            <a:spLocks noGrp="1"/>
          </p:cNvSpPr>
          <p:nvPr>
            <p:ph type="sldNum" sz="quarter" idx="12"/>
          </p:nvPr>
        </p:nvSpPr>
        <p:spPr/>
        <p:txBody>
          <a:bodyPr/>
          <a:lstStyle/>
          <a:p>
            <a:fld id="{12633BAD-9368-460B-83A5-8FA1CBAFC089}" type="slidenum">
              <a:rPr lang="zh-CN" altLang="en-US" smtClean="0"/>
              <a:t>9</a:t>
            </a:fld>
            <a:endParaRPr lang="zh-CN" altLang="en-US"/>
          </a:p>
        </p:txBody>
      </p:sp>
      <p:sp>
        <p:nvSpPr>
          <p:cNvPr id="4" name="Title 2">
            <a:extLst>
              <a:ext uri="{FF2B5EF4-FFF2-40B4-BE49-F238E27FC236}">
                <a16:creationId xmlns:a16="http://schemas.microsoft.com/office/drawing/2014/main" id="{B7E47C9B-94EC-4548-AA1B-7F83EA6AF4B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Arial" charset="0"/>
                <a:ea typeface="Arial" charset="0"/>
                <a:cs typeface="Arial" charset="0"/>
              </a:rPr>
              <a:t>Contributions</a:t>
            </a:r>
            <a:endParaRPr lang="en-US" dirty="0">
              <a:latin typeface="Arial" charset="0"/>
              <a:ea typeface="Arial" charset="0"/>
              <a:cs typeface="Arial" charset="0"/>
            </a:endParaRPr>
          </a:p>
        </p:txBody>
      </p:sp>
      <p:sp>
        <p:nvSpPr>
          <p:cNvPr id="13" name="Title 1">
            <a:extLst>
              <a:ext uri="{FF2B5EF4-FFF2-40B4-BE49-F238E27FC236}">
                <a16:creationId xmlns:a16="http://schemas.microsoft.com/office/drawing/2014/main" id="{BDD7E3DB-082C-43AB-9A3D-79B193C8870D}"/>
              </a:ext>
            </a:extLst>
          </p:cNvPr>
          <p:cNvSpPr txBox="1">
            <a:spLocks/>
          </p:cNvSpPr>
          <p:nvPr/>
        </p:nvSpPr>
        <p:spPr>
          <a:xfrm>
            <a:off x="273738" y="920225"/>
            <a:ext cx="11252361" cy="307518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tx1"/>
                </a:solidFill>
              </a:rPr>
              <a:t>In this proposal, we:</a:t>
            </a: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from OS perspective</a:t>
            </a:r>
          </a:p>
          <a:p>
            <a:pPr marL="971550" lvl="1" indent="-51435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Identify new design flaw in Android Task Mechanism</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Implement four novel attacks exploiting the flaw</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Develop defense mechanism to eliminate the threat</a:t>
            </a:r>
          </a:p>
          <a:p>
            <a:pPr marL="971550" lvl="1" indent="-514350">
              <a:buFont typeface="Arial" panose="020B0604020202020204" pitchFamily="34" charset="0"/>
              <a:buChar char="•"/>
            </a:pPr>
            <a:endParaRPr lang="en-US" sz="2400" b="0" dirty="0">
              <a:solidFill>
                <a:schemeClr val="tx1"/>
              </a:solidFill>
              <a:latin typeface="Arial" panose="020B0604020202020204" pitchFamily="34" charset="0"/>
              <a:cs typeface="Arial" panose="020B0604020202020204" pitchFamily="34" charset="0"/>
            </a:endParaRP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Side-Channel Information</a:t>
            </a:r>
            <a:endParaRPr lang="en-US" sz="2400" b="0" dirty="0">
              <a:solidFill>
                <a:schemeClr val="tx1"/>
              </a:solidFill>
            </a:endParaRPr>
          </a:p>
          <a:p>
            <a:pPr marL="914400" lvl="1"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Correlate Android side channels with social network events</a:t>
            </a:r>
          </a:p>
          <a:p>
            <a:pPr marL="914400" lvl="1" indent="-4572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Infer user’s identity based on the events with 96.81% accuracy</a:t>
            </a:r>
          </a:p>
          <a:p>
            <a:pPr marL="457200" indent="-457200">
              <a:buFont typeface="Wingdings" panose="05000000000000000000" pitchFamily="2" charset="2"/>
              <a:buChar char="Ø"/>
            </a:pPr>
            <a:endParaRPr lang="en-US" sz="2800" b="0" dirty="0">
              <a:solidFill>
                <a:schemeClr val="tx1"/>
              </a:solidFill>
            </a:endParaRPr>
          </a:p>
        </p:txBody>
      </p:sp>
    </p:spTree>
    <p:extLst>
      <p:ext uri="{BB962C8B-B14F-4D97-AF65-F5344CB8AC3E}">
        <p14:creationId xmlns:p14="http://schemas.microsoft.com/office/powerpoint/2010/main" val="1571996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3776</Words>
  <Application>Microsoft Office PowerPoint</Application>
  <PresentationFormat>宽屏</PresentationFormat>
  <Paragraphs>817</Paragraphs>
  <Slides>58</Slides>
  <Notes>19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71" baseType="lpstr">
      <vt:lpstr>等线</vt:lpstr>
      <vt:lpstr>Arial</vt:lpstr>
      <vt:lpstr>Book Antiqua</vt:lpstr>
      <vt:lpstr>Bookman Old Style</vt:lpstr>
      <vt:lpstr>Cambria</vt:lpstr>
      <vt:lpstr>Cambria Math</vt:lpstr>
      <vt:lpstr>Courier New</vt:lpstr>
      <vt:lpstr>Franklin Gothic Medium</vt:lpstr>
      <vt:lpstr>Impact</vt:lpstr>
      <vt:lpstr>Times New Roman</vt:lpstr>
      <vt:lpstr>Wingdings</vt:lpstr>
      <vt:lpstr>GW General</vt:lpstr>
      <vt:lpstr>Acrobat Document</vt:lpstr>
      <vt:lpstr>Security and Privacy of Smart Devices  Yinhao Xiao </vt:lpstr>
      <vt:lpstr>PowerPoint 演示文稿</vt:lpstr>
      <vt:lpstr>PowerPoint 演示文稿</vt:lpstr>
      <vt:lpstr>What Are Smart Devices?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 Android?</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PowerPoint 演示文稿</vt:lpstr>
      <vt:lpstr>PowerPoint 演示文稿</vt:lpstr>
      <vt:lpstr>M2: Understanding Task Privilege </vt:lpstr>
      <vt:lpstr>M3: Exploitation Analysis</vt:lpstr>
      <vt:lpstr>PowerPoint 演示文稿</vt:lpstr>
      <vt:lpstr>PowerPoint 演示文稿</vt:lpstr>
      <vt:lpstr>Other Attack Cases</vt:lpstr>
      <vt:lpstr>M4: Task Interference Checking</vt:lpstr>
      <vt:lpstr>Task Interference Checking System</vt:lpstr>
      <vt:lpstr>Conclusion of This Work</vt:lpstr>
      <vt:lpstr>PowerPoint 演示文稿</vt:lpstr>
      <vt:lpstr>PowerPoint 演示文稿</vt:lpstr>
      <vt:lpstr>Mobile Social Networking</vt:lpstr>
      <vt:lpstr>Security Concerns?</vt:lpstr>
      <vt:lpstr>The Work of Zhou et al. [CCS2013]</vt:lpstr>
      <vt:lpstr>Limitations of [CCS2013]</vt:lpstr>
      <vt:lpstr>Our Improved Approach</vt:lpstr>
      <vt:lpstr>DS-SN Correlation: Android Side Channels</vt:lpstr>
      <vt:lpstr>DS-SN Correlation: Observation</vt:lpstr>
      <vt:lpstr>DS-SN Correlation: Memory Regression Algorithm</vt:lpstr>
      <vt:lpstr>DS-SN Correlation: Inference of Social Network Events</vt:lpstr>
      <vt:lpstr>DS-SN Correlation: Inference of Social Network Events</vt:lpstr>
      <vt:lpstr>DS-SN Correlation: Inference of Social Network Events</vt:lpstr>
      <vt:lpstr>DS-SN Correlation: Crawling Social Network Events</vt:lpstr>
      <vt:lpstr>Observation</vt:lpstr>
      <vt:lpstr>SN-SN Correlation</vt:lpstr>
      <vt:lpstr>SN-SN Correlation: Attribute Similarity Metrics</vt:lpstr>
      <vt:lpstr>SN-SN Correlation: Attribute Similarity Metrics</vt:lpstr>
      <vt:lpstr>SN-SN Correlation: Attribute Similarity Metrics</vt:lpstr>
      <vt:lpstr>Experiment Setup</vt:lpstr>
      <vt:lpstr>DS-SN Performance: Inference of SN Events</vt:lpstr>
      <vt:lpstr>DS-SN Performance: Identity Correlation</vt:lpstr>
      <vt:lpstr>SN-SN Performance: </vt:lpstr>
      <vt:lpstr>PowerPoint 演示文稿</vt:lpstr>
      <vt:lpstr>Conclusion and Future Works</vt:lpstr>
      <vt:lpstr>Preliminary Results of Future Works</vt:lpstr>
      <vt:lpstr>Preliminary Results of Future Works</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PPT</dc:title>
  <dc:subject/>
  <dc:creator>Cheng</dc:creator>
  <cp:keywords/>
  <dc:description/>
  <cp:lastModifiedBy>Xiao, Yinhao</cp:lastModifiedBy>
  <cp:revision>1048</cp:revision>
  <dcterms:created xsi:type="dcterms:W3CDTF">2017-08-26T20:24:41Z</dcterms:created>
  <dcterms:modified xsi:type="dcterms:W3CDTF">2018-12-11T18:25:27Z</dcterms:modified>
  <cp:category/>
</cp:coreProperties>
</file>